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6"/>
  </p:notesMasterIdLst>
  <p:sldIdLst>
    <p:sldId id="300" r:id="rId2"/>
    <p:sldId id="449" r:id="rId3"/>
    <p:sldId id="694" r:id="rId4"/>
    <p:sldId id="302" r:id="rId5"/>
    <p:sldId id="697" r:id="rId6"/>
    <p:sldId id="482" r:id="rId7"/>
    <p:sldId id="306" r:id="rId8"/>
    <p:sldId id="257" r:id="rId9"/>
    <p:sldId id="258" r:id="rId10"/>
    <p:sldId id="262" r:id="rId11"/>
    <p:sldId id="263" r:id="rId12"/>
    <p:sldId id="264" r:id="rId13"/>
    <p:sldId id="265" r:id="rId14"/>
    <p:sldId id="266" r:id="rId15"/>
    <p:sldId id="268" r:id="rId16"/>
    <p:sldId id="269" r:id="rId17"/>
    <p:sldId id="271" r:id="rId18"/>
    <p:sldId id="272" r:id="rId19"/>
    <p:sldId id="273" r:id="rId20"/>
    <p:sldId id="274" r:id="rId21"/>
    <p:sldId id="275" r:id="rId22"/>
    <p:sldId id="276" r:id="rId23"/>
    <p:sldId id="277" r:id="rId24"/>
    <p:sldId id="299" r:id="rId25"/>
  </p:sldIdLst>
  <p:sldSz cx="12192000" cy="6858000"/>
  <p:notesSz cx="6858000" cy="9144000"/>
  <p:custDataLst>
    <p:tags r:id="rId2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67B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64"/>
    <p:restoredTop sz="95833"/>
  </p:normalViewPr>
  <p:slideViewPr>
    <p:cSldViewPr snapToGrid="0" snapToObjects="1">
      <p:cViewPr varScale="1">
        <p:scale>
          <a:sx n="64" d="100"/>
          <a:sy n="64" d="100"/>
        </p:scale>
        <p:origin x="90" y="702"/>
      </p:cViewPr>
      <p:guideLst/>
    </p:cSldViewPr>
  </p:slideViewPr>
  <p:notesTextViewPr>
    <p:cViewPr>
      <p:scale>
        <a:sx n="1" d="1"/>
        <a:sy n="1" d="1"/>
      </p:scale>
      <p:origin x="0" y="0"/>
    </p:cViewPr>
  </p:notesTextViewPr>
  <p:sorterViewPr>
    <p:cViewPr>
      <p:scale>
        <a:sx n="80" d="100"/>
        <a:sy n="8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gs" Target="tags/tag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file:///C:\Users\elise\Downloads\national_park_monthly_attendance.csv"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[national_park_monthly_attendance.csv]Sheet2!PivotTable1</c:name>
    <c:fmtId val="4"/>
  </c:pivotSource>
  <c:chart>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0"/>
        <c:spPr>
          <a:solidFill>
            <a:schemeClr val="accent1"/>
          </a:solidFill>
          <a:ln w="28575" cap="rnd">
            <a:solidFill>
              <a:schemeClr val="accent1"/>
            </a:solidFill>
            <a:round/>
          </a:ln>
          <a:effectLst/>
        </c:spPr>
        <c:marker>
          <c:symbol val="none"/>
        </c:marker>
      </c:pivotFmt>
      <c:pivotFmt>
        <c:idx val="21"/>
        <c:spPr>
          <a:solidFill>
            <a:schemeClr val="accent1"/>
          </a:solidFill>
          <a:ln w="28575" cap="rnd">
            <a:solidFill>
              <a:schemeClr val="accent1"/>
            </a:solidFill>
            <a:round/>
          </a:ln>
          <a:effectLst/>
        </c:spPr>
        <c:marker>
          <c:symbol val="none"/>
        </c:marker>
      </c:pivotFmt>
      <c:pivotFmt>
        <c:idx val="22"/>
        <c:spPr>
          <a:solidFill>
            <a:schemeClr val="accent1"/>
          </a:solidFill>
          <a:ln w="28575" cap="rnd">
            <a:solidFill>
              <a:schemeClr val="accent1"/>
            </a:solidFill>
            <a:round/>
          </a:ln>
          <a:effectLst/>
        </c:spPr>
        <c:marker>
          <c:symbol val="none"/>
        </c:marker>
      </c:pivotFmt>
      <c:pivotFmt>
        <c:idx val="23"/>
        <c:spPr>
          <a:solidFill>
            <a:schemeClr val="accent1"/>
          </a:solidFill>
          <a:ln w="28575" cap="rnd">
            <a:solidFill>
              <a:schemeClr val="accent1"/>
            </a:solidFill>
            <a:round/>
          </a:ln>
          <a:effectLst/>
        </c:spPr>
        <c:marker>
          <c:symbol val="none"/>
        </c:marker>
      </c:pivotFmt>
      <c:pivotFmt>
        <c:idx val="24"/>
        <c:spPr>
          <a:solidFill>
            <a:schemeClr val="accent1"/>
          </a:solidFill>
          <a:ln w="28575" cap="rnd">
            <a:solidFill>
              <a:schemeClr val="accent1"/>
            </a:solidFill>
            <a:round/>
          </a:ln>
          <a:effectLst/>
        </c:spPr>
        <c:marker>
          <c:symbol val="none"/>
        </c:marker>
      </c:pivotFmt>
      <c:pivotFmt>
        <c:idx val="25"/>
        <c:spPr>
          <a:solidFill>
            <a:schemeClr val="accent1"/>
          </a:solidFill>
          <a:ln w="28575" cap="rnd">
            <a:solidFill>
              <a:schemeClr val="accent1"/>
            </a:solidFill>
            <a:round/>
          </a:ln>
          <a:effectLst/>
        </c:spPr>
        <c:marker>
          <c:symbol val="none"/>
        </c:marker>
      </c:pivotFmt>
      <c:pivotFmt>
        <c:idx val="26"/>
        <c:spPr>
          <a:solidFill>
            <a:schemeClr val="accent1"/>
          </a:solidFill>
          <a:ln w="28575" cap="rnd">
            <a:solidFill>
              <a:schemeClr val="accent1"/>
            </a:solidFill>
            <a:round/>
          </a:ln>
          <a:effectLst/>
        </c:spPr>
        <c:marker>
          <c:symbol val="none"/>
        </c:marker>
      </c:pivotFmt>
      <c:pivotFmt>
        <c:idx val="27"/>
        <c:spPr>
          <a:solidFill>
            <a:schemeClr val="accent1"/>
          </a:solidFill>
          <a:ln w="28575" cap="rnd">
            <a:solidFill>
              <a:schemeClr val="accent1"/>
            </a:solidFill>
            <a:round/>
          </a:ln>
          <a:effectLst/>
        </c:spPr>
        <c:marker>
          <c:symbol val="none"/>
        </c:marker>
      </c:pivotFmt>
      <c:pivotFmt>
        <c:idx val="2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4"/>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5"/>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6"/>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7"/>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8"/>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9"/>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0"/>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1"/>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2"/>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3"/>
        <c:spPr>
          <a:solidFill>
            <a:schemeClr val="accent1"/>
          </a:solidFill>
          <a:ln w="28575" cap="rnd">
            <a:solidFill>
              <a:schemeClr val="accent1"/>
            </a:solidFill>
            <a:round/>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649329801749739"/>
          <c:y val="2.5444962924440172E-2"/>
          <c:w val="0.68317879293428407"/>
          <c:h val="0.89798767288920345"/>
        </c:manualLayout>
      </c:layout>
      <c:lineChart>
        <c:grouping val="standard"/>
        <c:varyColors val="0"/>
        <c:ser>
          <c:idx val="0"/>
          <c:order val="0"/>
          <c:tx>
            <c:strRef>
              <c:f>Sheet2!$B$1:$B$2</c:f>
              <c:strCache>
                <c:ptCount val="1"/>
                <c:pt idx="0">
                  <c:v>Alaska</c:v>
                </c:pt>
              </c:strCache>
            </c:strRef>
          </c:tx>
          <c:spPr>
            <a:ln w="28575" cap="rnd">
              <a:solidFill>
                <a:schemeClr val="accent1"/>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Sheet2!$B$3:$B$15</c:f>
              <c:numCache>
                <c:formatCode>General</c:formatCode>
                <c:ptCount val="12"/>
                <c:pt idx="0">
                  <c:v>2274843</c:v>
                </c:pt>
                <c:pt idx="1">
                  <c:v>2333919</c:v>
                </c:pt>
                <c:pt idx="2">
                  <c:v>2412524</c:v>
                </c:pt>
                <c:pt idx="3">
                  <c:v>2585980</c:v>
                </c:pt>
                <c:pt idx="4">
                  <c:v>2684693</c:v>
                </c:pt>
                <c:pt idx="5">
                  <c:v>2664293</c:v>
                </c:pt>
                <c:pt idx="6">
                  <c:v>2783011</c:v>
                </c:pt>
                <c:pt idx="7">
                  <c:v>2786065</c:v>
                </c:pt>
                <c:pt idx="8">
                  <c:v>2920249</c:v>
                </c:pt>
                <c:pt idx="9">
                  <c:v>3218301</c:v>
                </c:pt>
              </c:numCache>
            </c:numRef>
          </c:val>
          <c:smooth val="0"/>
          <c:extLst>
            <c:ext xmlns:c16="http://schemas.microsoft.com/office/drawing/2014/chart" uri="{C3380CC4-5D6E-409C-BE32-E72D297353CC}">
              <c16:uniqueId val="{00000000-555F-4FE1-823E-B605C81BB857}"/>
            </c:ext>
          </c:extLst>
        </c:ser>
        <c:ser>
          <c:idx val="1"/>
          <c:order val="1"/>
          <c:tx>
            <c:strRef>
              <c:f>Sheet2!$C$1:$C$2</c:f>
              <c:strCache>
                <c:ptCount val="1"/>
                <c:pt idx="0">
                  <c:v>Intermountain </c:v>
                </c:pt>
              </c:strCache>
            </c:strRef>
          </c:tx>
          <c:spPr>
            <a:ln w="28575" cap="rnd">
              <a:solidFill>
                <a:schemeClr val="accent2"/>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Sheet2!$C$3:$C$15</c:f>
              <c:numCache>
                <c:formatCode>General</c:formatCode>
                <c:ptCount val="12"/>
                <c:pt idx="0">
                  <c:v>42652924</c:v>
                </c:pt>
                <c:pt idx="1">
                  <c:v>40543746</c:v>
                </c:pt>
                <c:pt idx="2">
                  <c:v>41274385</c:v>
                </c:pt>
                <c:pt idx="3">
                  <c:v>39317965</c:v>
                </c:pt>
                <c:pt idx="4">
                  <c:v>43983051</c:v>
                </c:pt>
                <c:pt idx="5">
                  <c:v>49076680</c:v>
                </c:pt>
                <c:pt idx="6">
                  <c:v>54241653</c:v>
                </c:pt>
                <c:pt idx="7">
                  <c:v>57454921</c:v>
                </c:pt>
                <c:pt idx="8">
                  <c:v>55770379</c:v>
                </c:pt>
                <c:pt idx="9">
                  <c:v>56032229</c:v>
                </c:pt>
              </c:numCache>
            </c:numRef>
          </c:val>
          <c:smooth val="0"/>
          <c:extLst>
            <c:ext xmlns:c16="http://schemas.microsoft.com/office/drawing/2014/chart" uri="{C3380CC4-5D6E-409C-BE32-E72D297353CC}">
              <c16:uniqueId val="{00000001-555F-4FE1-823E-B605C81BB857}"/>
            </c:ext>
          </c:extLst>
        </c:ser>
        <c:ser>
          <c:idx val="2"/>
          <c:order val="2"/>
          <c:tx>
            <c:strRef>
              <c:f>Sheet2!$D$1:$D$2</c:f>
              <c:strCache>
                <c:ptCount val="1"/>
                <c:pt idx="0">
                  <c:v>Midwest </c:v>
                </c:pt>
              </c:strCache>
            </c:strRef>
          </c:tx>
          <c:spPr>
            <a:ln w="28575" cap="rnd">
              <a:solidFill>
                <a:schemeClr val="accent3"/>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Sheet2!$D$3:$D$15</c:f>
              <c:numCache>
                <c:formatCode>General</c:formatCode>
                <c:ptCount val="12"/>
                <c:pt idx="0">
                  <c:v>20813612</c:v>
                </c:pt>
                <c:pt idx="1">
                  <c:v>19420307</c:v>
                </c:pt>
                <c:pt idx="2">
                  <c:v>20246615</c:v>
                </c:pt>
                <c:pt idx="3">
                  <c:v>19210457</c:v>
                </c:pt>
                <c:pt idx="4">
                  <c:v>19417484</c:v>
                </c:pt>
                <c:pt idx="5">
                  <c:v>20654434</c:v>
                </c:pt>
                <c:pt idx="6">
                  <c:v>21773319</c:v>
                </c:pt>
                <c:pt idx="7">
                  <c:v>22201646</c:v>
                </c:pt>
                <c:pt idx="8">
                  <c:v>21807708</c:v>
                </c:pt>
                <c:pt idx="9">
                  <c:v>21683100</c:v>
                </c:pt>
              </c:numCache>
            </c:numRef>
          </c:val>
          <c:smooth val="0"/>
          <c:extLst>
            <c:ext xmlns:c16="http://schemas.microsoft.com/office/drawing/2014/chart" uri="{C3380CC4-5D6E-409C-BE32-E72D297353CC}">
              <c16:uniqueId val="{00000002-555F-4FE1-823E-B605C81BB857}"/>
            </c:ext>
          </c:extLst>
        </c:ser>
        <c:ser>
          <c:idx val="3"/>
          <c:order val="3"/>
          <c:tx>
            <c:strRef>
              <c:f>Sheet2!$E$1:$E$2</c:f>
              <c:strCache>
                <c:ptCount val="1"/>
                <c:pt idx="0">
                  <c:v>National Capital </c:v>
                </c:pt>
              </c:strCache>
            </c:strRef>
          </c:tx>
          <c:spPr>
            <a:ln w="28575" cap="rnd">
              <a:solidFill>
                <a:schemeClr val="accent4"/>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Sheet2!$E$3:$E$15</c:f>
              <c:numCache>
                <c:formatCode>General</c:formatCode>
                <c:ptCount val="12"/>
                <c:pt idx="0">
                  <c:v>45271135</c:v>
                </c:pt>
                <c:pt idx="1">
                  <c:v>45360304</c:v>
                </c:pt>
                <c:pt idx="2">
                  <c:v>49525528</c:v>
                </c:pt>
                <c:pt idx="3">
                  <c:v>49371776</c:v>
                </c:pt>
                <c:pt idx="4">
                  <c:v>53015597</c:v>
                </c:pt>
                <c:pt idx="5">
                  <c:v>56550890</c:v>
                </c:pt>
                <c:pt idx="6">
                  <c:v>61421319</c:v>
                </c:pt>
                <c:pt idx="7">
                  <c:v>57886443</c:v>
                </c:pt>
                <c:pt idx="8">
                  <c:v>54174137</c:v>
                </c:pt>
                <c:pt idx="9">
                  <c:v>54748049</c:v>
                </c:pt>
              </c:numCache>
            </c:numRef>
          </c:val>
          <c:smooth val="0"/>
          <c:extLst>
            <c:ext xmlns:c16="http://schemas.microsoft.com/office/drawing/2014/chart" uri="{C3380CC4-5D6E-409C-BE32-E72D297353CC}">
              <c16:uniqueId val="{00000003-555F-4FE1-823E-B605C81BB857}"/>
            </c:ext>
          </c:extLst>
        </c:ser>
        <c:ser>
          <c:idx val="4"/>
          <c:order val="4"/>
          <c:tx>
            <c:strRef>
              <c:f>Sheet2!$F$1:$F$2</c:f>
              <c:strCache>
                <c:ptCount val="1"/>
                <c:pt idx="0">
                  <c:v>Northeast </c:v>
                </c:pt>
              </c:strCache>
            </c:strRef>
          </c:tx>
          <c:spPr>
            <a:ln w="28575" cap="rnd">
              <a:solidFill>
                <a:schemeClr val="accent5"/>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Sheet2!$F$3:$F$15</c:f>
              <c:numCache>
                <c:formatCode>General</c:formatCode>
                <c:ptCount val="12"/>
                <c:pt idx="0">
                  <c:v>55235687</c:v>
                </c:pt>
                <c:pt idx="1">
                  <c:v>53149224</c:v>
                </c:pt>
                <c:pt idx="2">
                  <c:v>49868751</c:v>
                </c:pt>
                <c:pt idx="3">
                  <c:v>47262352</c:v>
                </c:pt>
                <c:pt idx="4">
                  <c:v>52677747</c:v>
                </c:pt>
                <c:pt idx="5">
                  <c:v>53642665</c:v>
                </c:pt>
                <c:pt idx="6">
                  <c:v>59350587</c:v>
                </c:pt>
                <c:pt idx="7">
                  <c:v>59632673</c:v>
                </c:pt>
                <c:pt idx="8">
                  <c:v>57039300</c:v>
                </c:pt>
                <c:pt idx="9">
                  <c:v>59905811</c:v>
                </c:pt>
              </c:numCache>
            </c:numRef>
          </c:val>
          <c:smooth val="0"/>
          <c:extLst>
            <c:ext xmlns:c16="http://schemas.microsoft.com/office/drawing/2014/chart" uri="{C3380CC4-5D6E-409C-BE32-E72D297353CC}">
              <c16:uniqueId val="{00000004-555F-4FE1-823E-B605C81BB857}"/>
            </c:ext>
          </c:extLst>
        </c:ser>
        <c:ser>
          <c:idx val="5"/>
          <c:order val="5"/>
          <c:tx>
            <c:strRef>
              <c:f>Sheet2!$G$1:$G$2</c:f>
              <c:strCache>
                <c:ptCount val="1"/>
                <c:pt idx="0">
                  <c:v>Pacific West </c:v>
                </c:pt>
              </c:strCache>
            </c:strRef>
          </c:tx>
          <c:spPr>
            <a:ln w="28575" cap="rnd">
              <a:solidFill>
                <a:schemeClr val="accent6"/>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Sheet2!$G$3:$G$15</c:f>
              <c:numCache>
                <c:formatCode>General</c:formatCode>
                <c:ptCount val="12"/>
                <c:pt idx="0">
                  <c:v>55546673</c:v>
                </c:pt>
                <c:pt idx="1">
                  <c:v>56108779</c:v>
                </c:pt>
                <c:pt idx="2">
                  <c:v>56750468</c:v>
                </c:pt>
                <c:pt idx="3">
                  <c:v>56168428</c:v>
                </c:pt>
                <c:pt idx="4">
                  <c:v>59183805</c:v>
                </c:pt>
                <c:pt idx="5">
                  <c:v>61026749</c:v>
                </c:pt>
                <c:pt idx="6">
                  <c:v>66109767</c:v>
                </c:pt>
                <c:pt idx="7">
                  <c:v>65461882</c:v>
                </c:pt>
                <c:pt idx="8">
                  <c:v>63329468</c:v>
                </c:pt>
                <c:pt idx="9">
                  <c:v>63322600</c:v>
                </c:pt>
              </c:numCache>
            </c:numRef>
          </c:val>
          <c:smooth val="0"/>
          <c:extLst>
            <c:ext xmlns:c16="http://schemas.microsoft.com/office/drawing/2014/chart" uri="{C3380CC4-5D6E-409C-BE32-E72D297353CC}">
              <c16:uniqueId val="{00000005-555F-4FE1-823E-B605C81BB857}"/>
            </c:ext>
          </c:extLst>
        </c:ser>
        <c:ser>
          <c:idx val="6"/>
          <c:order val="6"/>
          <c:tx>
            <c:strRef>
              <c:f>Sheet2!$H$1:$H$2</c:f>
              <c:strCache>
                <c:ptCount val="1"/>
                <c:pt idx="0">
                  <c:v>Southeast </c:v>
                </c:pt>
              </c:strCache>
            </c:strRef>
          </c:tx>
          <c:spPr>
            <a:ln w="28575" cap="rnd">
              <a:solidFill>
                <a:schemeClr val="accent1">
                  <a:lumMod val="60000"/>
                </a:schemeClr>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Sheet2!$H$3:$H$15</c:f>
              <c:numCache>
                <c:formatCode>General</c:formatCode>
                <c:ptCount val="12"/>
                <c:pt idx="0">
                  <c:v>59508895</c:v>
                </c:pt>
                <c:pt idx="1">
                  <c:v>62022937</c:v>
                </c:pt>
                <c:pt idx="2">
                  <c:v>62687411</c:v>
                </c:pt>
                <c:pt idx="3">
                  <c:v>59713937</c:v>
                </c:pt>
                <c:pt idx="4">
                  <c:v>61837705</c:v>
                </c:pt>
                <c:pt idx="5">
                  <c:v>63631541</c:v>
                </c:pt>
                <c:pt idx="6">
                  <c:v>65292033</c:v>
                </c:pt>
                <c:pt idx="7">
                  <c:v>65459121</c:v>
                </c:pt>
                <c:pt idx="8">
                  <c:v>63170592</c:v>
                </c:pt>
                <c:pt idx="9">
                  <c:v>68538529</c:v>
                </c:pt>
                <c:pt idx="10">
                  <c:v>68000</c:v>
                </c:pt>
              </c:numCache>
            </c:numRef>
          </c:val>
          <c:smooth val="0"/>
          <c:extLst>
            <c:ext xmlns:c16="http://schemas.microsoft.com/office/drawing/2014/chart" uri="{C3380CC4-5D6E-409C-BE32-E72D297353CC}">
              <c16:uniqueId val="{00000006-555F-4FE1-823E-B605C81BB857}"/>
            </c:ext>
          </c:extLst>
        </c:ser>
        <c:ser>
          <c:idx val="7"/>
          <c:order val="7"/>
          <c:tx>
            <c:strRef>
              <c:f>Sheet2!$I$1:$I$2</c:f>
              <c:strCache>
                <c:ptCount val="1"/>
                <c:pt idx="0">
                  <c:v>(blank)</c:v>
                </c:pt>
              </c:strCache>
            </c:strRef>
          </c:tx>
          <c:spPr>
            <a:ln w="28575" cap="rnd">
              <a:solidFill>
                <a:schemeClr val="accent2">
                  <a:lumMod val="60000"/>
                </a:schemeClr>
              </a:solidFill>
              <a:round/>
            </a:ln>
            <a:effectLst/>
          </c:spPr>
          <c:marker>
            <c:symbol val="none"/>
          </c:marker>
          <c:cat>
            <c:strRef>
              <c:f>Sheet2!$A$3:$A$15</c:f>
              <c:strCache>
                <c:ptCount val="12"/>
                <c:pt idx="0">
                  <c:v>2010</c:v>
                </c:pt>
                <c:pt idx="1">
                  <c:v>2011</c:v>
                </c:pt>
                <c:pt idx="2">
                  <c:v>2012</c:v>
                </c:pt>
                <c:pt idx="3">
                  <c:v>2013</c:v>
                </c:pt>
                <c:pt idx="4">
                  <c:v>2014</c:v>
                </c:pt>
                <c:pt idx="5">
                  <c:v>2015</c:v>
                </c:pt>
                <c:pt idx="6">
                  <c:v>2016</c:v>
                </c:pt>
                <c:pt idx="7">
                  <c:v>2017</c:v>
                </c:pt>
                <c:pt idx="8">
                  <c:v>2018</c:v>
                </c:pt>
                <c:pt idx="9">
                  <c:v>2019</c:v>
                </c:pt>
                <c:pt idx="10">
                  <c:v>2099</c:v>
                </c:pt>
                <c:pt idx="11">
                  <c:v>(blank)</c:v>
                </c:pt>
              </c:strCache>
            </c:strRef>
          </c:cat>
          <c:val>
            <c:numRef>
              <c:f>Sheet2!$I$3:$I$15</c:f>
              <c:numCache>
                <c:formatCode>General</c:formatCode>
                <c:ptCount val="12"/>
              </c:numCache>
            </c:numRef>
          </c:val>
          <c:smooth val="0"/>
          <c:extLst>
            <c:ext xmlns:c16="http://schemas.microsoft.com/office/drawing/2014/chart" uri="{C3380CC4-5D6E-409C-BE32-E72D297353CC}">
              <c16:uniqueId val="{00000007-555F-4FE1-823E-B605C81BB857}"/>
            </c:ext>
          </c:extLst>
        </c:ser>
        <c:dLbls>
          <c:showLegendKey val="0"/>
          <c:showVal val="0"/>
          <c:showCatName val="0"/>
          <c:showSerName val="0"/>
          <c:showPercent val="0"/>
          <c:showBubbleSize val="0"/>
        </c:dLbls>
        <c:smooth val="0"/>
        <c:axId val="1161922576"/>
        <c:axId val="2009452480"/>
      </c:lineChart>
      <c:catAx>
        <c:axId val="11619225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2009452480"/>
        <c:crosses val="autoZero"/>
        <c:auto val="1"/>
        <c:lblAlgn val="ctr"/>
        <c:lblOffset val="100"/>
        <c:noMultiLvlLbl val="0"/>
      </c:catAx>
      <c:valAx>
        <c:axId val="200945248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crossAx val="1161922576"/>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05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05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0D1D12-0C1A-0642-A6EE-F9EC228A8814}" type="datetimeFigureOut">
              <a:rPr lang="en-US" smtClean="0"/>
              <a:t>3/11/2025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74B5ED-7264-1F41-8D2B-DB5023F41012}" type="slidenum">
              <a:rPr lang="en-US" smtClean="0"/>
              <a:t>‹#›</a:t>
            </a:fld>
            <a:endParaRPr lang="en-US"/>
          </a:p>
        </p:txBody>
      </p:sp>
    </p:spTree>
    <p:extLst>
      <p:ext uri="{BB962C8B-B14F-4D97-AF65-F5344CB8AC3E}">
        <p14:creationId xmlns:p14="http://schemas.microsoft.com/office/powerpoint/2010/main" val="3393340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A4609AD-A854-3F49-BC10-8C1FD631C556}" type="slidenum">
              <a:rPr lang="en-US" smtClean="0"/>
              <a:t>1</a:t>
            </a:fld>
            <a:endParaRPr lang="en-US"/>
          </a:p>
        </p:txBody>
      </p:sp>
    </p:spTree>
    <p:extLst>
      <p:ext uri="{BB962C8B-B14F-4D97-AF65-F5344CB8AC3E}">
        <p14:creationId xmlns:p14="http://schemas.microsoft.com/office/powerpoint/2010/main" val="7458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6" name="Google Shape;176;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1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Show the census data example</a:t>
            </a:r>
            <a:endParaRPr/>
          </a:p>
        </p:txBody>
      </p:sp>
      <p:sp>
        <p:nvSpPr>
          <p:cNvPr id="193" name="Google Shape;193;p1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15</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2" name="Google Shape;202;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Updated from same source – simpler to explain.   In (a) the data is “messy” because there are variables in both rows and columns – this might be a good way to present it, but it is not a good way to prepare for analysis.  (b) is exactly the same data presented in a “long” format.  Each variable is in a column of its own.   It is not a learning point, but this transformation technique is called “melting” the data and the result is a “molten” dataset.</a:t>
            </a:r>
            <a:endParaRPr/>
          </a:p>
        </p:txBody>
      </p:sp>
      <p:sp>
        <p:nvSpPr>
          <p:cNvPr id="203" name="Google Shape;203;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16</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9" name="Google Shape;219;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9" name="Google Shape;229;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9" name="Google Shape;239;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7" name="Google Shape;257;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2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6" name="Google Shape;266;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4609AD-A854-3F49-BC10-8C1FD631C556}" type="slidenum">
              <a:rPr lang="en-US" smtClean="0"/>
              <a:t>2</a:t>
            </a:fld>
            <a:endParaRPr lang="en-US"/>
          </a:p>
        </p:txBody>
      </p:sp>
    </p:spTree>
    <p:extLst>
      <p:ext uri="{BB962C8B-B14F-4D97-AF65-F5344CB8AC3E}">
        <p14:creationId xmlns:p14="http://schemas.microsoft.com/office/powerpoint/2010/main" val="358976181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For long course, briefly explain and demonstrate each function.  </a:t>
            </a:r>
            <a:endParaRPr/>
          </a:p>
        </p:txBody>
      </p:sp>
      <p:sp>
        <p:nvSpPr>
          <p:cNvPr id="279" name="Google Shape;279;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23</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0" name="Google Shape;490;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A4609AD-A854-3F49-BC10-8C1FD631C556}" type="slidenum">
              <a:rPr lang="en-US" smtClean="0"/>
              <a:t>4</a:t>
            </a:fld>
            <a:endParaRPr lang="en-US"/>
          </a:p>
        </p:txBody>
      </p:sp>
    </p:spTree>
    <p:extLst>
      <p:ext uri="{BB962C8B-B14F-4D97-AF65-F5344CB8AC3E}">
        <p14:creationId xmlns:p14="http://schemas.microsoft.com/office/powerpoint/2010/main" val="3460495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8" name="Google Shape;88;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9" name="Google Shape;99;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7" name="Google Shape;10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1" name="Google Shape;14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1" name="Google Shape;1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 name="Google Shape;159;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728787"/>
            <a:ext cx="9144000" cy="1781175"/>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479851BC-F170-4E4B-8200-C04C1C7E299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37018869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79851BC-F170-4E4B-8200-C04C1C7E299C}" type="datetimeFigureOut">
              <a:rPr lang="en-US" smtClean="0"/>
              <a:t>3/11/2025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40847515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2214563"/>
            <a:ext cx="5181600" cy="39624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2214563"/>
            <a:ext cx="5181600" cy="3962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79851BC-F170-4E4B-8200-C04C1C7E299C}" type="datetimeFigureOut">
              <a:rPr lang="en-US" smtClean="0"/>
              <a:t>3/11/2025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16939074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851BC-F170-4E4B-8200-C04C1C7E299C}" type="datetimeFigureOut">
              <a:rPr lang="en-US" smtClean="0"/>
              <a:t>3/11/2025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7D6BF1C-62BE-7D4B-8F59-44B118A75BEC}" type="slidenum">
              <a:rPr lang="en-US" smtClean="0"/>
              <a:t>‹#›</a:t>
            </a:fld>
            <a:endParaRPr lang="en-US"/>
          </a:p>
        </p:txBody>
      </p:sp>
    </p:spTree>
    <p:extLst>
      <p:ext uri="{BB962C8B-B14F-4D97-AF65-F5344CB8AC3E}">
        <p14:creationId xmlns:p14="http://schemas.microsoft.com/office/powerpoint/2010/main" val="3346791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2" name="Shape 12"/>
          <p:cNvSpPr/>
          <p:nvPr/>
        </p:nvSpPr>
        <p:spPr>
          <a:xfrm>
            <a:off x="148828" y="1021769"/>
            <a:ext cx="4565225"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400">
                <a:latin typeface="Calibri"/>
                <a:ea typeface="Calibri"/>
                <a:cs typeface="Calibri"/>
                <a:sym typeface="Calibri"/>
              </a:defRPr>
            </a:lvl1pPr>
          </a:lstStyle>
          <a:p>
            <a:r>
              <a:rPr sz="1687" b="1" dirty="0"/>
              <a:t>Supporting a Balanced, Modern and Ready Nation</a:t>
            </a:r>
          </a:p>
        </p:txBody>
      </p:sp>
      <p:pic>
        <p:nvPicPr>
          <p:cNvPr id="13" name="mors-w-green-blue-globe.png"/>
          <p:cNvPicPr>
            <a:picLocks noChangeAspect="1"/>
          </p:cNvPicPr>
          <p:nvPr/>
        </p:nvPicPr>
        <p:blipFill>
          <a:blip r:embed="rId2"/>
          <a:stretch>
            <a:fillRect/>
          </a:stretch>
        </p:blipFill>
        <p:spPr>
          <a:xfrm>
            <a:off x="856264" y="281286"/>
            <a:ext cx="3150352" cy="740484"/>
          </a:xfrm>
          <a:prstGeom prst="rect">
            <a:avLst/>
          </a:prstGeom>
          <a:ln w="12700">
            <a:miter lim="400000"/>
          </a:ln>
        </p:spPr>
      </p:pic>
      <p:sp>
        <p:nvSpPr>
          <p:cNvPr id="14" name="Shape 14"/>
          <p:cNvSpPr>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39494190"/>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4" name="Shape 94"/>
          <p:cNvSpPr>
            <a:spLocks noGrp="1"/>
          </p:cNvSpPr>
          <p:nvPr>
            <p:ph type="body" sz="quarter" idx="13"/>
          </p:nvPr>
        </p:nvSpPr>
        <p:spPr>
          <a:xfrm>
            <a:off x="1190626" y="4473774"/>
            <a:ext cx="9810751" cy="369332"/>
          </a:xfrm>
          <a:prstGeom prst="rect">
            <a:avLst/>
          </a:prstGeom>
        </p:spPr>
        <p:txBody>
          <a:bodyPr anchor="t">
            <a:spAutoFit/>
          </a:bodyPr>
          <a:lstStyle>
            <a:lvl1pPr marL="0" indent="0" algn="ctr">
              <a:spcBef>
                <a:spcPts val="0"/>
              </a:spcBef>
              <a:buSzTx/>
              <a:buNone/>
              <a:defRPr sz="2000"/>
            </a:lvl1pPr>
          </a:lstStyle>
          <a:p>
            <a:r>
              <a:rPr dirty="0"/>
              <a:t>–Johnny Appleseed</a:t>
            </a:r>
          </a:p>
        </p:txBody>
      </p:sp>
      <p:sp>
        <p:nvSpPr>
          <p:cNvPr id="95" name="Shape 95"/>
          <p:cNvSpPr>
            <a:spLocks noGrp="1"/>
          </p:cNvSpPr>
          <p:nvPr>
            <p:ph type="body" sz="quarter" idx="14"/>
          </p:nvPr>
        </p:nvSpPr>
        <p:spPr>
          <a:xfrm>
            <a:off x="1190626" y="3000375"/>
            <a:ext cx="9810751" cy="480131"/>
          </a:xfrm>
          <a:prstGeom prst="rect">
            <a:avLst/>
          </a:prstGeom>
        </p:spPr>
        <p:txBody>
          <a:bodyPr>
            <a:spAutoFit/>
          </a:bodyPr>
          <a:lstStyle>
            <a:lvl1pPr marL="0" indent="0" algn="ctr">
              <a:spcBef>
                <a:spcPts val="0"/>
              </a:spcBef>
              <a:buSzTx/>
              <a:buNone/>
              <a:defRPr sz="2800" b="1"/>
            </a:lvl1pPr>
          </a:lstStyle>
          <a:p>
            <a:r>
              <a:rPr dirty="0"/>
              <a:t>“Type a quote here.” </a:t>
            </a:r>
          </a:p>
        </p:txBody>
      </p:sp>
      <p:sp>
        <p:nvSpPr>
          <p:cNvPr id="96" name="Shape 96"/>
          <p:cNvSpPr>
            <a:spLocks noGrp="1"/>
          </p:cNvSpPr>
          <p:nvPr>
            <p:ph type="sldNum" sz="quarter" idx="2"/>
          </p:nvPr>
        </p:nvSpPr>
        <p:spPr>
          <a:xfrm>
            <a:off x="11601637" y="6477000"/>
            <a:ext cx="386859" cy="287258"/>
          </a:xfrm>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1195542595"/>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and Content - 1 Column">
    <p:spTree>
      <p:nvGrpSpPr>
        <p:cNvPr id="1" name=""/>
        <p:cNvGrpSpPr/>
        <p:nvPr/>
      </p:nvGrpSpPr>
      <p:grpSpPr>
        <a:xfrm>
          <a:off x="0" y="0"/>
          <a:ext cx="0" cy="0"/>
          <a:chOff x="0" y="0"/>
          <a:chExt cx="0" cy="0"/>
        </a:xfrm>
      </p:grpSpPr>
      <p:sp>
        <p:nvSpPr>
          <p:cNvPr id="14" name="Title Placeholder 1"/>
          <p:cNvSpPr>
            <a:spLocks noGrp="1"/>
          </p:cNvSpPr>
          <p:nvPr>
            <p:ph type="title"/>
          </p:nvPr>
        </p:nvSpPr>
        <p:spPr bwMode="auto">
          <a:xfrm>
            <a:off x="406400" y="1177591"/>
            <a:ext cx="11176000" cy="583278"/>
          </a:xfrm>
          <a:prstGeom prst="rect">
            <a:avLst/>
          </a:prstGeom>
          <a:noFill/>
          <a:ln w="9525">
            <a:noFill/>
            <a:miter lim="800000"/>
            <a:headEnd/>
            <a:tailEnd/>
          </a:ln>
        </p:spPr>
        <p:txBody>
          <a:bodyPr anchor="ctr"/>
          <a:lstStyle>
            <a:lvl1pPr>
              <a:defRPr sz="2800" b="1" baseline="0">
                <a:solidFill>
                  <a:schemeClr val="tx1">
                    <a:lumMod val="75000"/>
                    <a:lumOff val="25000"/>
                  </a:schemeClr>
                </a:solidFill>
              </a:defRPr>
            </a:lvl1pPr>
          </a:lstStyle>
          <a:p>
            <a:pPr lvl="0"/>
            <a:r>
              <a:rPr lang="en-US" dirty="0"/>
              <a:t>Click to edit Master title style</a:t>
            </a:r>
          </a:p>
        </p:txBody>
      </p:sp>
      <p:sp>
        <p:nvSpPr>
          <p:cNvPr id="21" name="Text Placeholder 2"/>
          <p:cNvSpPr>
            <a:spLocks noGrp="1"/>
          </p:cNvSpPr>
          <p:nvPr>
            <p:ph idx="1"/>
          </p:nvPr>
        </p:nvSpPr>
        <p:spPr bwMode="auto">
          <a:xfrm>
            <a:off x="413317" y="1861134"/>
            <a:ext cx="11176000" cy="4515602"/>
          </a:xfrm>
          <a:prstGeom prst="rect">
            <a:avLst/>
          </a:prstGeom>
          <a:noFill/>
          <a:ln w="9525">
            <a:noFill/>
            <a:miter lim="800000"/>
            <a:headEnd/>
            <a:tailEnd/>
          </a:ln>
        </p:spPr>
        <p:txBody>
          <a:bodyPr/>
          <a:lstStyle>
            <a:lvl1pPr marL="0" indent="0">
              <a:buNone/>
              <a:defRPr sz="2400" b="1">
                <a:solidFill>
                  <a:schemeClr val="tx1">
                    <a:lumMod val="75000"/>
                    <a:lumOff val="25000"/>
                  </a:schemeClr>
                </a:solidFill>
              </a:defRPr>
            </a:lvl1pPr>
            <a:lvl2pPr>
              <a:defRPr sz="2000" b="1">
                <a:solidFill>
                  <a:schemeClr val="tx1">
                    <a:lumMod val="75000"/>
                    <a:lumOff val="25000"/>
                  </a:schemeClr>
                </a:solidFill>
              </a:defRPr>
            </a:lvl2pPr>
            <a:lvl3pPr>
              <a:defRPr sz="1800" b="1">
                <a:solidFill>
                  <a:schemeClr val="tx1">
                    <a:lumMod val="75000"/>
                    <a:lumOff val="25000"/>
                  </a:schemeClr>
                </a:solidFill>
              </a:defRPr>
            </a:lvl3pPr>
            <a:lvl4pPr>
              <a:defRPr sz="1800" b="1">
                <a:solidFill>
                  <a:schemeClr val="tx1">
                    <a:lumMod val="75000"/>
                    <a:lumOff val="25000"/>
                  </a:schemeClr>
                </a:solidFill>
              </a:defRPr>
            </a:lvl4pPr>
            <a:lvl5pPr>
              <a:defRPr sz="1800" b="1">
                <a:solidFill>
                  <a:schemeClr val="tx1">
                    <a:lumMod val="75000"/>
                    <a:lumOff val="25000"/>
                  </a:schemeClr>
                </a:solidFill>
              </a:defRPr>
            </a:lvl5p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4" name="Footer Placeholder 4"/>
          <p:cNvSpPr>
            <a:spLocks noGrp="1"/>
          </p:cNvSpPr>
          <p:nvPr>
            <p:ph type="ftr" sz="quarter" idx="10"/>
          </p:nvPr>
        </p:nvSpPr>
        <p:spPr>
          <a:xfrm>
            <a:off x="413318" y="6470433"/>
            <a:ext cx="3867149" cy="217493"/>
          </a:xfrm>
          <a:prstGeom prst="rect">
            <a:avLst/>
          </a:prstGeom>
        </p:spPr>
        <p:txBody>
          <a:bodyPr anchor="ctr"/>
          <a:lstStyle>
            <a:lvl1pPr>
              <a:defRPr sz="1406"/>
            </a:lvl1pPr>
          </a:lstStyle>
          <a:p>
            <a:pPr fontAlgn="base">
              <a:spcBef>
                <a:spcPct val="0"/>
              </a:spcBef>
              <a:spcAft>
                <a:spcPct val="0"/>
              </a:spcAft>
              <a:defRPr/>
            </a:pPr>
            <a:endParaRPr lang="en-US" dirty="0">
              <a:solidFill>
                <a:prstClr val="black"/>
              </a:solidFill>
              <a:ea typeface="ＭＳ Ｐゴシック" pitchFamily="34" charset="-128"/>
            </a:endParaRPr>
          </a:p>
        </p:txBody>
      </p:sp>
      <p:sp>
        <p:nvSpPr>
          <p:cNvPr id="5" name="Slide Number Placeholder 5"/>
          <p:cNvSpPr>
            <a:spLocks noGrp="1"/>
          </p:cNvSpPr>
          <p:nvPr>
            <p:ph type="sldNum" sz="quarter" idx="11"/>
          </p:nvPr>
        </p:nvSpPr>
        <p:spPr>
          <a:xfrm>
            <a:off x="11601637" y="6477000"/>
            <a:ext cx="386859" cy="287258"/>
          </a:xfrm>
        </p:spPr>
        <p:txBody>
          <a:bodyPr/>
          <a:lstStyle>
            <a:lvl1pPr>
              <a:defRPr/>
            </a:lvl1pPr>
          </a:lstStyle>
          <a:p>
            <a:fld id="{9A257827-C34C-4251-B995-96C9C233CCC8}" type="slidenum">
              <a:rPr lang="en-US"/>
              <a:pPr/>
              <a:t>‹#›</a:t>
            </a:fld>
            <a:endParaRPr lang="en-US" dirty="0"/>
          </a:p>
        </p:txBody>
      </p:sp>
    </p:spTree>
    <p:extLst>
      <p:ext uri="{BB962C8B-B14F-4D97-AF65-F5344CB8AC3E}">
        <p14:creationId xmlns:p14="http://schemas.microsoft.com/office/powerpoint/2010/main" val="3748274351"/>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56264" y="1353528"/>
            <a:ext cx="10515600" cy="67994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2171700"/>
            <a:ext cx="10515600" cy="40052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851BC-F170-4E4B-8200-C04C1C7E299C}" type="datetimeFigureOut">
              <a:rPr lang="en-US" smtClean="0"/>
              <a:t>3/11/2025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7D6BF1C-62BE-7D4B-8F59-44B118A75BEC}" type="slidenum">
              <a:rPr lang="en-US" smtClean="0"/>
              <a:t>‹#›</a:t>
            </a:fld>
            <a:endParaRPr lang="en-US"/>
          </a:p>
        </p:txBody>
      </p:sp>
      <p:pic>
        <p:nvPicPr>
          <p:cNvPr id="7" name="mors-nl-banner-bg.jpg"/>
          <p:cNvPicPr>
            <a:picLocks noChangeAspect="1"/>
          </p:cNvPicPr>
          <p:nvPr userDrawn="1"/>
        </p:nvPicPr>
        <p:blipFill rotWithShape="1">
          <a:blip r:embed="rId9"/>
          <a:srcRect l="298" r="449" b="10256"/>
          <a:stretch/>
        </p:blipFill>
        <p:spPr>
          <a:xfrm>
            <a:off x="0" y="0"/>
            <a:ext cx="12192000" cy="1280160"/>
          </a:xfrm>
          <a:prstGeom prst="rect">
            <a:avLst/>
          </a:prstGeom>
          <a:ln w="12700">
            <a:miter lim="400000"/>
          </a:ln>
        </p:spPr>
      </p:pic>
      <p:sp>
        <p:nvSpPr>
          <p:cNvPr id="8" name="Shape 12"/>
          <p:cNvSpPr/>
          <p:nvPr userDrawn="1"/>
        </p:nvSpPr>
        <p:spPr>
          <a:xfrm>
            <a:off x="148828" y="1021769"/>
            <a:ext cx="4565225" cy="331758"/>
          </a:xfrm>
          <a:prstGeom prst="rect">
            <a:avLst/>
          </a:prstGeom>
          <a:ln w="12700">
            <a:miter lim="400000"/>
          </a:ln>
          <a:extLst>
            <a:ext uri="{C572A759-6A51-4108-AA02-DFA0A04FC94B}">
              <ma14:wrappingTextBoxFlag xmlns="" xmlns:ma14="http://schemas.microsoft.com/office/mac/drawingml/2011/main" val="1"/>
            </a:ext>
          </a:extLst>
        </p:spPr>
        <p:txBody>
          <a:bodyPr wrap="none" lIns="35719" tIns="35719" rIns="35719" bIns="35719" anchor="ctr">
            <a:spAutoFit/>
          </a:bodyPr>
          <a:lstStyle>
            <a:lvl1pPr algn="l" defTabSz="457200">
              <a:defRPr sz="2400">
                <a:latin typeface="Calibri"/>
                <a:ea typeface="Calibri"/>
                <a:cs typeface="Calibri"/>
                <a:sym typeface="Calibri"/>
              </a:defRPr>
            </a:lvl1pPr>
          </a:lstStyle>
          <a:p>
            <a:r>
              <a:rPr sz="1687" b="1" dirty="0"/>
              <a:t>Supporting a Balanced, Modern and Ready Nation</a:t>
            </a:r>
          </a:p>
        </p:txBody>
      </p:sp>
      <p:pic>
        <p:nvPicPr>
          <p:cNvPr id="9" name="mors-w-green-blue-globe.png"/>
          <p:cNvPicPr>
            <a:picLocks noChangeAspect="1"/>
          </p:cNvPicPr>
          <p:nvPr userDrawn="1"/>
        </p:nvPicPr>
        <p:blipFill>
          <a:blip r:embed="rId10"/>
          <a:stretch>
            <a:fillRect/>
          </a:stretch>
        </p:blipFill>
        <p:spPr>
          <a:xfrm>
            <a:off x="856264" y="281286"/>
            <a:ext cx="3150352" cy="740484"/>
          </a:xfrm>
          <a:prstGeom prst="rect">
            <a:avLst/>
          </a:prstGeom>
          <a:ln w="12700">
            <a:miter lim="400000"/>
          </a:ln>
        </p:spPr>
      </p:pic>
    </p:spTree>
    <p:extLst>
      <p:ext uri="{BB962C8B-B14F-4D97-AF65-F5344CB8AC3E}">
        <p14:creationId xmlns:p14="http://schemas.microsoft.com/office/powerpoint/2010/main" val="3425787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Lst>
  <p:txStyles>
    <p:titleStyle>
      <a:lvl1pPr algn="l" defTabSz="914400" rtl="0" eaLnBrk="1" latinLnBrk="0" hangingPunct="1">
        <a:lnSpc>
          <a:spcPct val="90000"/>
        </a:lnSpc>
        <a:spcBef>
          <a:spcPct val="0"/>
        </a:spcBef>
        <a:buNone/>
        <a:defRPr sz="4400" i="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dx.doi.org/10.18637/jss.v059.i10"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dx.doi.org/10.18637/jss.v059.i10"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5724" y="1177474"/>
            <a:ext cx="5514975" cy="1781175"/>
          </a:xfrm>
        </p:spPr>
        <p:txBody>
          <a:bodyPr/>
          <a:lstStyle/>
          <a:p>
            <a:r>
              <a:rPr lang="en-US" dirty="0"/>
              <a:t>Welcome!</a:t>
            </a:r>
          </a:p>
        </p:txBody>
      </p:sp>
      <p:sp>
        <p:nvSpPr>
          <p:cNvPr id="3" name="Subtitle 2"/>
          <p:cNvSpPr>
            <a:spLocks noGrp="1"/>
          </p:cNvSpPr>
          <p:nvPr>
            <p:ph type="subTitle" idx="1"/>
          </p:nvPr>
        </p:nvSpPr>
        <p:spPr>
          <a:xfrm>
            <a:off x="166687" y="3071471"/>
            <a:ext cx="5353050" cy="1655762"/>
          </a:xfrm>
        </p:spPr>
        <p:txBody>
          <a:bodyPr>
            <a:normAutofit/>
          </a:bodyPr>
          <a:lstStyle/>
          <a:p>
            <a:r>
              <a:rPr lang="en-US" dirty="0"/>
              <a:t>Critical Skills for Analytics Professionals</a:t>
            </a:r>
          </a:p>
          <a:p>
            <a:r>
              <a:rPr lang="en-US" dirty="0"/>
              <a:t>MORS Certificate</a:t>
            </a:r>
          </a:p>
          <a:p>
            <a:r>
              <a:rPr lang="en-US" i="1" dirty="0"/>
              <a:t>Giving the Data a Voice</a:t>
            </a:r>
          </a:p>
        </p:txBody>
      </p:sp>
      <p:graphicFrame>
        <p:nvGraphicFramePr>
          <p:cNvPr id="5" name="Table 5">
            <a:extLst>
              <a:ext uri="{FF2B5EF4-FFF2-40B4-BE49-F238E27FC236}">
                <a16:creationId xmlns:a16="http://schemas.microsoft.com/office/drawing/2014/main" id="{8A2D4B2E-FD63-456E-9B67-2EE90628802A}"/>
              </a:ext>
            </a:extLst>
          </p:cNvPr>
          <p:cNvGraphicFramePr>
            <a:graphicFrameLocks noGrp="1"/>
          </p:cNvGraphicFramePr>
          <p:nvPr>
            <p:extLst>
              <p:ext uri="{D42A27DB-BD31-4B8C-83A1-F6EECF244321}">
                <p14:modId xmlns:p14="http://schemas.microsoft.com/office/powerpoint/2010/main" val="3129959469"/>
              </p:ext>
            </p:extLst>
          </p:nvPr>
        </p:nvGraphicFramePr>
        <p:xfrm>
          <a:off x="6162676" y="1468377"/>
          <a:ext cx="4960492" cy="4084698"/>
        </p:xfrm>
        <a:graphic>
          <a:graphicData uri="http://schemas.openxmlformats.org/drawingml/2006/table">
            <a:tbl>
              <a:tblPr firstRow="1" bandRow="1">
                <a:tableStyleId>{5C22544A-7EE6-4342-B048-85BDC9FD1C3A}</a:tableStyleId>
              </a:tblPr>
              <a:tblGrid>
                <a:gridCol w="4960492">
                  <a:extLst>
                    <a:ext uri="{9D8B030D-6E8A-4147-A177-3AD203B41FA5}">
                      <a16:colId xmlns:a16="http://schemas.microsoft.com/office/drawing/2014/main" val="3978177286"/>
                    </a:ext>
                  </a:extLst>
                </a:gridCol>
              </a:tblGrid>
              <a:tr h="598916">
                <a:tc>
                  <a:txBody>
                    <a:bodyPr/>
                    <a:lstStyle/>
                    <a:p>
                      <a:pPr algn="ctr"/>
                      <a:r>
                        <a:rPr lang="en-US" sz="2400" dirty="0"/>
                        <a:t>Agenda</a:t>
                      </a:r>
                    </a:p>
                  </a:txBody>
                  <a:tcPr anchor="ctr"/>
                </a:tc>
                <a:extLst>
                  <a:ext uri="{0D108BD9-81ED-4DB2-BD59-A6C34878D82A}">
                    <a16:rowId xmlns:a16="http://schemas.microsoft.com/office/drawing/2014/main" val="2816609577"/>
                  </a:ext>
                </a:extLst>
              </a:tr>
              <a:tr h="598916">
                <a:tc>
                  <a:txBody>
                    <a:bodyPr/>
                    <a:lstStyle/>
                    <a:p>
                      <a:pPr algn="ctr"/>
                      <a:r>
                        <a:rPr lang="en-US" sz="2400" dirty="0"/>
                        <a:t>Who I am</a:t>
                      </a:r>
                    </a:p>
                  </a:txBody>
                  <a:tcPr anchor="ctr"/>
                </a:tc>
                <a:extLst>
                  <a:ext uri="{0D108BD9-81ED-4DB2-BD59-A6C34878D82A}">
                    <a16:rowId xmlns:a16="http://schemas.microsoft.com/office/drawing/2014/main" val="454904650"/>
                  </a:ext>
                </a:extLst>
              </a:tr>
              <a:tr h="762650">
                <a:tc>
                  <a:txBody>
                    <a:bodyPr/>
                    <a:lstStyle/>
                    <a:p>
                      <a:pPr algn="ctr"/>
                      <a:r>
                        <a:rPr lang="en-US" sz="2400" dirty="0"/>
                        <a:t>Data Preparation</a:t>
                      </a:r>
                    </a:p>
                  </a:txBody>
                  <a:tcPr anchor="ctr"/>
                </a:tc>
                <a:extLst>
                  <a:ext uri="{0D108BD9-81ED-4DB2-BD59-A6C34878D82A}">
                    <a16:rowId xmlns:a16="http://schemas.microsoft.com/office/drawing/2014/main" val="1274926470"/>
                  </a:ext>
                </a:extLst>
              </a:tr>
              <a:tr h="762650">
                <a:tc>
                  <a:txBody>
                    <a:bodyPr/>
                    <a:lstStyle/>
                    <a:p>
                      <a:pPr algn="ctr"/>
                      <a:r>
                        <a:rPr lang="en-US" sz="2400" dirty="0"/>
                        <a:t>Design Principles Overview</a:t>
                      </a:r>
                    </a:p>
                  </a:txBody>
                  <a:tcPr anchor="ctr"/>
                </a:tc>
                <a:extLst>
                  <a:ext uri="{0D108BD9-81ED-4DB2-BD59-A6C34878D82A}">
                    <a16:rowId xmlns:a16="http://schemas.microsoft.com/office/drawing/2014/main" val="2414733448"/>
                  </a:ext>
                </a:extLst>
              </a:tr>
              <a:tr h="762650">
                <a:tc>
                  <a:txBody>
                    <a:bodyPr/>
                    <a:lstStyle/>
                    <a:p>
                      <a:pPr algn="ctr"/>
                      <a:r>
                        <a:rPr lang="en-US" sz="2400" dirty="0"/>
                        <a:t>Data Visualization</a:t>
                      </a:r>
                    </a:p>
                  </a:txBody>
                  <a:tcPr anchor="ctr"/>
                </a:tc>
                <a:extLst>
                  <a:ext uri="{0D108BD9-81ED-4DB2-BD59-A6C34878D82A}">
                    <a16:rowId xmlns:a16="http://schemas.microsoft.com/office/drawing/2014/main" val="2182964395"/>
                  </a:ext>
                </a:extLst>
              </a:tr>
              <a:tr h="598916">
                <a:tc>
                  <a:txBody>
                    <a:bodyPr/>
                    <a:lstStyle/>
                    <a:p>
                      <a:pPr algn="ctr"/>
                      <a:r>
                        <a:rPr lang="en-US" sz="2400" dirty="0"/>
                        <a:t>Practice</a:t>
                      </a:r>
                    </a:p>
                  </a:txBody>
                  <a:tcPr anchor="ctr"/>
                </a:tc>
                <a:extLst>
                  <a:ext uri="{0D108BD9-81ED-4DB2-BD59-A6C34878D82A}">
                    <a16:rowId xmlns:a16="http://schemas.microsoft.com/office/drawing/2014/main" val="2619610876"/>
                  </a:ext>
                </a:extLst>
              </a:tr>
            </a:tbl>
          </a:graphicData>
        </a:graphic>
      </p:graphicFrame>
      <p:pic>
        <p:nvPicPr>
          <p:cNvPr id="1026" name="Picture 2">
            <a:extLst>
              <a:ext uri="{FF2B5EF4-FFF2-40B4-BE49-F238E27FC236}">
                <a16:creationId xmlns:a16="http://schemas.microsoft.com/office/drawing/2014/main" id="{DA11A14D-30E0-20B8-2B6F-E267FB6FFC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4" y="4392833"/>
            <a:ext cx="1362792" cy="181705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F70C028-317C-4DC0-47B2-D1C343B68D7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8415" y="4392833"/>
            <a:ext cx="1362792" cy="1817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7081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4" name="Google Shape;144;p7"/>
          <p:cNvSpPr txBox="1">
            <a:spLocks noGrp="1"/>
          </p:cNvSpPr>
          <p:nvPr>
            <p:ph type="body" idx="1"/>
          </p:nvPr>
        </p:nvSpPr>
        <p:spPr>
          <a:xfrm>
            <a:off x="899160" y="1472707"/>
            <a:ext cx="8601076" cy="4518025"/>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What underlying issues impact this graph?</a:t>
            </a:r>
            <a:endParaRPr dirty="0"/>
          </a:p>
        </p:txBody>
      </p:sp>
      <p:graphicFrame>
        <p:nvGraphicFramePr>
          <p:cNvPr id="145" name="Google Shape;145;p7"/>
          <p:cNvGraphicFramePr/>
          <p:nvPr>
            <p:extLst>
              <p:ext uri="{D42A27DB-BD31-4B8C-83A1-F6EECF244321}">
                <p14:modId xmlns:p14="http://schemas.microsoft.com/office/powerpoint/2010/main" val="2385871844"/>
              </p:ext>
            </p:extLst>
          </p:nvPr>
        </p:nvGraphicFramePr>
        <p:xfrm>
          <a:off x="2691764" y="2413416"/>
          <a:ext cx="8071174" cy="4152276"/>
        </p:xfrm>
        <a:graphic>
          <a:graphicData uri="http://schemas.openxmlformats.org/drawingml/2006/chart">
            <c:chart xmlns:c="http://schemas.openxmlformats.org/drawingml/2006/chart" xmlns:r="http://schemas.openxmlformats.org/officeDocument/2006/relationships" r:id="rId3"/>
          </a:graphicData>
        </a:graphic>
      </p:graphicFrame>
      <p:sp>
        <p:nvSpPr>
          <p:cNvPr id="147" name="Google Shape;147;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48" name="Google Shape;148;p7"/>
          <p:cNvSpPr txBox="1"/>
          <p:nvPr/>
        </p:nvSpPr>
        <p:spPr>
          <a:xfrm>
            <a:off x="4285211" y="2072967"/>
            <a:ext cx="60960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entury Gothic"/>
                <a:ea typeface="Century Gothic"/>
                <a:cs typeface="Century Gothic"/>
                <a:sym typeface="Century Gothic"/>
              </a:rPr>
              <a:t>Annual Recreational Visits by Park Region</a:t>
            </a:r>
            <a:endParaRPr sz="1400" b="0" i="0" u="none" strike="noStrike" cap="none" dirty="0">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8"/>
          <p:cNvSpPr txBox="1">
            <a:spLocks noGrp="1"/>
          </p:cNvSpPr>
          <p:nvPr>
            <p:ph type="title"/>
          </p:nvPr>
        </p:nvSpPr>
        <p:spPr>
          <a:xfrm>
            <a:off x="838200" y="159540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Common data issues</a:t>
            </a:r>
            <a:endParaRPr dirty="0"/>
          </a:p>
        </p:txBody>
      </p:sp>
      <p:sp>
        <p:nvSpPr>
          <p:cNvPr id="154" name="Google Shape;154;p8"/>
          <p:cNvSpPr txBox="1">
            <a:spLocks noGrp="1"/>
          </p:cNvSpPr>
          <p:nvPr>
            <p:ph type="body" idx="1"/>
          </p:nvPr>
        </p:nvSpPr>
        <p:spPr>
          <a:xfrm>
            <a:off x="1278775" y="3255414"/>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Improperly stored data</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Duplicate records</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Outliers</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Missing data</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Invalid entries</a:t>
            </a:r>
            <a:endParaRPr dirty="0"/>
          </a:p>
          <a:p>
            <a:pPr marL="228600" lvl="0" indent="-50800" algn="l" rtl="0">
              <a:lnSpc>
                <a:spcPct val="90000"/>
              </a:lnSpc>
              <a:spcBef>
                <a:spcPts val="1000"/>
              </a:spcBef>
              <a:spcAft>
                <a:spcPts val="0"/>
              </a:spcAft>
              <a:buClr>
                <a:srgbClr val="4167B1"/>
              </a:buClr>
              <a:buSzPts val="2800"/>
              <a:buFont typeface="Century Gothic"/>
              <a:buNone/>
            </a:pPr>
            <a:endParaRPr dirty="0"/>
          </a:p>
          <a:p>
            <a:pPr marL="228600" lvl="0" indent="-50800" algn="l" rtl="0">
              <a:lnSpc>
                <a:spcPct val="90000"/>
              </a:lnSpc>
              <a:spcBef>
                <a:spcPts val="1000"/>
              </a:spcBef>
              <a:spcAft>
                <a:spcPts val="0"/>
              </a:spcAft>
              <a:buClr>
                <a:schemeClr val="dk1"/>
              </a:buClr>
              <a:buSzPts val="2800"/>
              <a:buNone/>
            </a:pPr>
            <a:endParaRPr dirty="0"/>
          </a:p>
        </p:txBody>
      </p:sp>
      <p:sp>
        <p:nvSpPr>
          <p:cNvPr id="156" name="Google Shape;156;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pic>
        <p:nvPicPr>
          <p:cNvPr id="3" name="Graphic 2">
            <a:extLst>
              <a:ext uri="{FF2B5EF4-FFF2-40B4-BE49-F238E27FC236}">
                <a16:creationId xmlns:a16="http://schemas.microsoft.com/office/drawing/2014/main" id="{5DC50C93-305B-4485-B91F-2AC4195E2FED}"/>
              </a:ext>
            </a:extLst>
          </p:cNvPr>
          <p:cNvPicPr>
            <a:picLocks/>
          </p:cNvPicPr>
          <p:nvPr/>
        </p:nvPicPr>
        <p:blipFill>
          <a:blip r:embed="rId3">
            <a:extLst>
              <a:ext uri="{96DAC541-7B7A-43D3-8B79-37D633B846F1}">
                <asvg:svgBlip xmlns:asvg="http://schemas.microsoft.com/office/drawing/2016/SVG/main" r:embed="rId4"/>
              </a:ext>
            </a:extLst>
          </a:blip>
          <a:stretch>
            <a:fillRect/>
          </a:stretch>
        </p:blipFill>
        <p:spPr>
          <a:xfrm>
            <a:off x="7486459" y="2575191"/>
            <a:ext cx="2743200" cy="344671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9"/>
          <p:cNvSpPr txBox="1">
            <a:spLocks noGrp="1"/>
          </p:cNvSpPr>
          <p:nvPr>
            <p:ph type="title"/>
          </p:nvPr>
        </p:nvSpPr>
        <p:spPr>
          <a:xfrm>
            <a:off x="1037705" y="112158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4167B1"/>
              </a:buClr>
              <a:buSzPts val="4400"/>
              <a:buFont typeface="Century Gothic"/>
              <a:buNone/>
            </a:pPr>
            <a:r>
              <a:rPr lang="en-US" b="1" dirty="0">
                <a:solidFill>
                  <a:srgbClr val="4167B1"/>
                </a:solidFill>
              </a:rPr>
              <a:t>Tidy</a:t>
            </a:r>
            <a:r>
              <a:rPr lang="en-US" b="1" dirty="0"/>
              <a:t> data</a:t>
            </a:r>
            <a:endParaRPr dirty="0"/>
          </a:p>
        </p:txBody>
      </p:sp>
      <p:sp>
        <p:nvSpPr>
          <p:cNvPr id="162" name="Google Shape;162;p9"/>
          <p:cNvSpPr txBox="1">
            <a:spLocks noGrp="1"/>
          </p:cNvSpPr>
          <p:nvPr>
            <p:ph type="body" idx="1"/>
          </p:nvPr>
        </p:nvSpPr>
        <p:spPr>
          <a:xfrm>
            <a:off x="1037705" y="228282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Each variable must have its own column</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observation must have its own row</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value must have its own cell</a:t>
            </a:r>
            <a:endParaRPr dirty="0"/>
          </a:p>
          <a:p>
            <a:pPr marL="228600" lvl="0" indent="-50800" algn="l" rtl="0">
              <a:lnSpc>
                <a:spcPct val="90000"/>
              </a:lnSpc>
              <a:spcBef>
                <a:spcPts val="1000"/>
              </a:spcBef>
              <a:spcAft>
                <a:spcPts val="0"/>
              </a:spcAft>
              <a:buClr>
                <a:srgbClr val="4167B1"/>
              </a:buClr>
              <a:buSzPts val="2800"/>
              <a:buFont typeface="Century Gothic"/>
              <a:buNone/>
            </a:pPr>
            <a:endParaRPr dirty="0"/>
          </a:p>
          <a:p>
            <a:pPr marL="0" lvl="0" indent="0" algn="l" rtl="0">
              <a:lnSpc>
                <a:spcPct val="90000"/>
              </a:lnSpc>
              <a:spcBef>
                <a:spcPts val="1000"/>
              </a:spcBef>
              <a:spcAft>
                <a:spcPts val="0"/>
              </a:spcAft>
              <a:buClr>
                <a:srgbClr val="4167B1"/>
              </a:buClr>
              <a:buSzPts val="2800"/>
              <a:buNone/>
            </a:pPr>
            <a:r>
              <a:rPr lang="en-US" b="1" i="1" dirty="0"/>
              <a:t>For Excel, this means the first row is the header / list of field names and each row underneath is a record / observation </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No blank rows </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No merged cells</a:t>
            </a:r>
            <a:endParaRPr dirty="0"/>
          </a:p>
          <a:p>
            <a:pPr marL="0" lvl="0" indent="0" algn="l" rtl="0">
              <a:lnSpc>
                <a:spcPct val="90000"/>
              </a:lnSpc>
              <a:spcBef>
                <a:spcPts val="1000"/>
              </a:spcBef>
              <a:spcAft>
                <a:spcPts val="0"/>
              </a:spcAft>
              <a:buClr>
                <a:srgbClr val="4167B1"/>
              </a:buClr>
              <a:buSzPts val="2800"/>
              <a:buNone/>
            </a:pPr>
            <a:endParaRPr dirty="0"/>
          </a:p>
        </p:txBody>
      </p:sp>
      <p:sp>
        <p:nvSpPr>
          <p:cNvPr id="164" name="Google Shape;16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0"/>
          <p:cNvSpPr txBox="1">
            <a:spLocks noGrp="1"/>
          </p:cNvSpPr>
          <p:nvPr>
            <p:ph type="title"/>
          </p:nvPr>
        </p:nvSpPr>
        <p:spPr>
          <a:xfrm>
            <a:off x="880006" y="133294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This data is tidy</a:t>
            </a:r>
            <a:endParaRPr dirty="0"/>
          </a:p>
        </p:txBody>
      </p:sp>
      <p:sp>
        <p:nvSpPr>
          <p:cNvPr id="170" name="Google Shape;170;p10"/>
          <p:cNvSpPr txBox="1">
            <a:spLocks noGrp="1"/>
          </p:cNvSpPr>
          <p:nvPr>
            <p:ph type="body" idx="1"/>
          </p:nvPr>
        </p:nvSpPr>
        <p:spPr>
          <a:xfrm>
            <a:off x="638436" y="3130723"/>
            <a:ext cx="5885929"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dirty="0"/>
              <a:t> Each variable has its own column</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observation has its own row</a:t>
            </a:r>
            <a:endParaRPr dirty="0"/>
          </a:p>
          <a:p>
            <a:pPr marL="228600" lvl="0" indent="-228600" algn="l" rtl="0">
              <a:lnSpc>
                <a:spcPct val="90000"/>
              </a:lnSpc>
              <a:spcBef>
                <a:spcPts val="1000"/>
              </a:spcBef>
              <a:spcAft>
                <a:spcPts val="0"/>
              </a:spcAft>
              <a:buClr>
                <a:srgbClr val="4167B1"/>
              </a:buClr>
              <a:buSzPts val="2800"/>
              <a:buFont typeface="Century Gothic"/>
              <a:buChar char="►"/>
            </a:pPr>
            <a:r>
              <a:rPr lang="en-US" dirty="0"/>
              <a:t> Each value has its own cell</a:t>
            </a:r>
            <a:endParaRPr dirty="0"/>
          </a:p>
        </p:txBody>
      </p:sp>
      <p:sp>
        <p:nvSpPr>
          <p:cNvPr id="172" name="Google Shape;172;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pic>
        <p:nvPicPr>
          <p:cNvPr id="173" name="Google Shape;173;p10"/>
          <p:cNvPicPr preferRelativeResize="0"/>
          <p:nvPr/>
        </p:nvPicPr>
        <p:blipFill rotWithShape="1">
          <a:blip r:embed="rId3">
            <a:alphaModFix/>
          </a:blip>
          <a:srcRect/>
          <a:stretch/>
        </p:blipFill>
        <p:spPr>
          <a:xfrm>
            <a:off x="7064540" y="263195"/>
            <a:ext cx="4800600" cy="627571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1"/>
          <p:cNvSpPr txBox="1">
            <a:spLocks noGrp="1"/>
          </p:cNvSpPr>
          <p:nvPr>
            <p:ph type="title"/>
          </p:nvPr>
        </p:nvSpPr>
        <p:spPr>
          <a:xfrm>
            <a:off x="937953" y="1342536"/>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Tidy or untidy?</a:t>
            </a:r>
            <a:endParaRPr dirty="0"/>
          </a:p>
        </p:txBody>
      </p:sp>
      <p:pic>
        <p:nvPicPr>
          <p:cNvPr id="179" name="Google Shape;179;p11"/>
          <p:cNvPicPr preferRelativeResize="0">
            <a:picLocks noGrp="1"/>
          </p:cNvPicPr>
          <p:nvPr>
            <p:ph type="body" idx="1"/>
          </p:nvPr>
        </p:nvPicPr>
        <p:blipFill rotWithShape="1">
          <a:blip r:embed="rId3">
            <a:alphaModFix/>
          </a:blip>
          <a:srcRect t="4509"/>
          <a:stretch/>
        </p:blipFill>
        <p:spPr>
          <a:xfrm>
            <a:off x="2847634" y="3233016"/>
            <a:ext cx="5932382" cy="1895636"/>
          </a:xfrm>
          <a:prstGeom prst="rect">
            <a:avLst/>
          </a:prstGeom>
          <a:noFill/>
          <a:ln>
            <a:noFill/>
          </a:ln>
        </p:spPr>
      </p:pic>
      <p:sp>
        <p:nvSpPr>
          <p:cNvPr id="181" name="Google Shape;18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13"/>
          <p:cNvSpPr txBox="1">
            <a:spLocks noGrp="1"/>
          </p:cNvSpPr>
          <p:nvPr>
            <p:ph type="title"/>
          </p:nvPr>
        </p:nvSpPr>
        <p:spPr>
          <a:xfrm>
            <a:off x="969579" y="10030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Tidy or untidy?</a:t>
            </a:r>
            <a:endParaRPr dirty="0"/>
          </a:p>
        </p:txBody>
      </p:sp>
      <p:sp>
        <p:nvSpPr>
          <p:cNvPr id="196" name="Google Shape;196;p13"/>
          <p:cNvSpPr txBox="1"/>
          <p:nvPr/>
        </p:nvSpPr>
        <p:spPr>
          <a:xfrm>
            <a:off x="488730" y="5896303"/>
            <a:ext cx="114772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Century Gothic"/>
                <a:ea typeface="Century Gothic"/>
                <a:cs typeface="Century Gothic"/>
                <a:sym typeface="Century Gothic"/>
              </a:rPr>
              <a:t>Wickham, H. (2014). Tidy Data. Journal of Statistical Software, 59(10), 1 - 23. doi:</a:t>
            </a:r>
            <a:r>
              <a:rPr lang="en-US" sz="1400" b="0" i="0" u="sng" strike="noStrike" cap="none">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http://dx.doi.org/10.18637/jss.v059.i10</a:t>
            </a:r>
            <a:endParaRPr sz="1400" b="0" i="0" u="none" strike="noStrike" cap="none">
              <a:solidFill>
                <a:schemeClr val="dk1"/>
              </a:solidFill>
              <a:latin typeface="Century Gothic"/>
              <a:ea typeface="Century Gothic"/>
              <a:cs typeface="Century Gothic"/>
              <a:sym typeface="Century Gothic"/>
            </a:endParaRPr>
          </a:p>
        </p:txBody>
      </p:sp>
      <p:pic>
        <p:nvPicPr>
          <p:cNvPr id="197" name="Google Shape;197;p13" descr="A screenshot of a cell phone&#10;&#10;Description automatically generated"/>
          <p:cNvPicPr preferRelativeResize="0"/>
          <p:nvPr/>
        </p:nvPicPr>
        <p:blipFill rotWithShape="1">
          <a:blip r:embed="rId4">
            <a:alphaModFix/>
          </a:blip>
          <a:srcRect/>
          <a:stretch/>
        </p:blipFill>
        <p:spPr>
          <a:xfrm>
            <a:off x="1511383" y="2079892"/>
            <a:ext cx="8638457" cy="3698998"/>
          </a:xfrm>
          <a:prstGeom prst="rect">
            <a:avLst/>
          </a:prstGeom>
          <a:noFill/>
          <a:ln>
            <a:noFill/>
          </a:ln>
        </p:spPr>
      </p:pic>
      <p:sp>
        <p:nvSpPr>
          <p:cNvPr id="199" name="Google Shape;199;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14"/>
          <p:cNvSpPr txBox="1">
            <a:spLocks noGrp="1"/>
          </p:cNvSpPr>
          <p:nvPr>
            <p:ph type="title"/>
          </p:nvPr>
        </p:nvSpPr>
        <p:spPr>
          <a:xfrm>
            <a:off x="838200" y="1357111"/>
            <a:ext cx="10515600" cy="11199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Wide to long</a:t>
            </a:r>
            <a:endParaRPr dirty="0"/>
          </a:p>
        </p:txBody>
      </p:sp>
      <p:sp>
        <p:nvSpPr>
          <p:cNvPr id="206" name="Google Shape;206;p14"/>
          <p:cNvSpPr txBox="1"/>
          <p:nvPr/>
        </p:nvSpPr>
        <p:spPr>
          <a:xfrm>
            <a:off x="488730" y="6034527"/>
            <a:ext cx="114772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dirty="0">
                <a:solidFill>
                  <a:schemeClr val="dk1"/>
                </a:solidFill>
                <a:latin typeface="Century Gothic"/>
                <a:ea typeface="Century Gothic"/>
                <a:cs typeface="Century Gothic"/>
                <a:sym typeface="Century Gothic"/>
              </a:rPr>
              <a:t>Wickham, H. (2014). Tidy Data. Journal of Statistical Software, 59(10), 1 - 23. </a:t>
            </a:r>
            <a:r>
              <a:rPr lang="en-US" sz="1400" b="0" i="0" u="none" strike="noStrike" cap="none" dirty="0" err="1">
                <a:solidFill>
                  <a:schemeClr val="dk1"/>
                </a:solidFill>
                <a:latin typeface="Century Gothic"/>
                <a:ea typeface="Century Gothic"/>
                <a:cs typeface="Century Gothic"/>
                <a:sym typeface="Century Gothic"/>
              </a:rPr>
              <a:t>doi:</a:t>
            </a:r>
            <a:r>
              <a:rPr lang="en-US" sz="1400" b="0" i="0" u="sng" strike="noStrike" cap="none" dirty="0" err="1">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a:t>
            </a:r>
            <a:r>
              <a:rPr lang="en-US" sz="1400" b="0" i="0" u="sng" strike="noStrike" cap="none" dirty="0">
                <a:solidFill>
                  <a:schemeClr val="dk1"/>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://dx.doi.org/10.18637/jss.v059.i10</a:t>
            </a:r>
            <a:endParaRPr sz="1400" b="0" i="0" u="none" strike="noStrike" cap="none" dirty="0">
              <a:solidFill>
                <a:schemeClr val="dk1"/>
              </a:solidFill>
              <a:latin typeface="Century Gothic"/>
              <a:ea typeface="Century Gothic"/>
              <a:cs typeface="Century Gothic"/>
              <a:sym typeface="Century Gothic"/>
            </a:endParaRPr>
          </a:p>
        </p:txBody>
      </p:sp>
      <p:sp>
        <p:nvSpPr>
          <p:cNvPr id="209" name="Google Shape;209;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pic>
        <p:nvPicPr>
          <p:cNvPr id="210" name="Google Shape;210;p14"/>
          <p:cNvPicPr preferRelativeResize="0"/>
          <p:nvPr/>
        </p:nvPicPr>
        <p:blipFill rotWithShape="1">
          <a:blip r:embed="rId4">
            <a:alphaModFix/>
          </a:blip>
          <a:srcRect/>
          <a:stretch/>
        </p:blipFill>
        <p:spPr>
          <a:xfrm>
            <a:off x="2692687" y="2111433"/>
            <a:ext cx="6794789" cy="380764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16"/>
          <p:cNvPicPr preferRelativeResize="0">
            <a:picLocks noGrp="1"/>
          </p:cNvPicPr>
          <p:nvPr>
            <p:ph type="body" idx="1"/>
          </p:nvPr>
        </p:nvPicPr>
        <p:blipFill rotWithShape="1">
          <a:blip r:embed="rId3">
            <a:alphaModFix/>
          </a:blip>
          <a:srcRect/>
          <a:stretch/>
        </p:blipFill>
        <p:spPr>
          <a:xfrm>
            <a:off x="2011680" y="2552279"/>
            <a:ext cx="4880350" cy="3760886"/>
          </a:xfrm>
          <a:prstGeom prst="rect">
            <a:avLst/>
          </a:prstGeom>
          <a:noFill/>
          <a:ln>
            <a:noFill/>
          </a:ln>
        </p:spPr>
      </p:pic>
      <p:sp>
        <p:nvSpPr>
          <p:cNvPr id="222" name="Google Shape;222;p16"/>
          <p:cNvSpPr txBox="1">
            <a:spLocks noGrp="1"/>
          </p:cNvSpPr>
          <p:nvPr>
            <p:ph type="title"/>
          </p:nvPr>
        </p:nvSpPr>
        <p:spPr>
          <a:xfrm>
            <a:off x="954579" y="1102161"/>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Check how your data is stored</a:t>
            </a:r>
            <a:endParaRPr dirty="0"/>
          </a:p>
        </p:txBody>
      </p:sp>
      <p:sp>
        <p:nvSpPr>
          <p:cNvPr id="223" name="Google Shape;223;p16"/>
          <p:cNvSpPr txBox="1"/>
          <p:nvPr/>
        </p:nvSpPr>
        <p:spPr>
          <a:xfrm>
            <a:off x="6957261" y="2800965"/>
            <a:ext cx="4040235" cy="184661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 </a:t>
            </a:r>
            <a:r>
              <a:rPr lang="en-US" sz="2000" b="0" i="0" u="none" strike="noStrike" cap="none" dirty="0">
                <a:solidFill>
                  <a:schemeClr val="dk1"/>
                </a:solidFill>
                <a:latin typeface="Century Gothic"/>
                <a:ea typeface="Century Gothic"/>
                <a:cs typeface="Century Gothic"/>
                <a:sym typeface="Century Gothic"/>
              </a:rPr>
              <a:t>Make sure numbers are properly stored as numbers, and that ID values &amp; serial numbers are stored as text where appropriate</a:t>
            </a:r>
            <a:endParaRPr sz="11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p:txBody>
      </p:sp>
      <p:sp>
        <p:nvSpPr>
          <p:cNvPr id="224" name="Google Shape;224;p16"/>
          <p:cNvSpPr/>
          <p:nvPr/>
        </p:nvSpPr>
        <p:spPr>
          <a:xfrm>
            <a:off x="5961243" y="2801389"/>
            <a:ext cx="830255" cy="482410"/>
          </a:xfrm>
          <a:prstGeom prst="ellipse">
            <a:avLst/>
          </a:prstGeom>
          <a:noFill/>
          <a:ln w="28575"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26" name="Google Shape;226;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17"/>
          <p:cNvSpPr/>
          <p:nvPr/>
        </p:nvSpPr>
        <p:spPr>
          <a:xfrm>
            <a:off x="10940716" y="561474"/>
            <a:ext cx="882316" cy="946484"/>
          </a:xfrm>
          <a:prstGeom prst="ellipse">
            <a:avLst/>
          </a:prstGeom>
          <a:noFill/>
          <a:ln w="38100" cap="flat" cmpd="sng">
            <a:solidFill>
              <a:srgbClr val="31538F"/>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32" name="Google Shape;232;p17"/>
          <p:cNvSpPr txBox="1"/>
          <p:nvPr/>
        </p:nvSpPr>
        <p:spPr>
          <a:xfrm>
            <a:off x="755073" y="3179561"/>
            <a:ext cx="5404658" cy="646290"/>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Get a sense of the range of values in a column with the Excel Sort &amp; Filter tool</a:t>
            </a:r>
            <a:endParaRPr sz="2000" b="0" i="0" u="none" strike="noStrike" cap="none" dirty="0">
              <a:solidFill>
                <a:schemeClr val="dk1"/>
              </a:solidFill>
              <a:latin typeface="Century Gothic"/>
              <a:ea typeface="Century Gothic"/>
              <a:cs typeface="Century Gothic"/>
              <a:sym typeface="Century Gothic"/>
            </a:endParaRPr>
          </a:p>
        </p:txBody>
      </p:sp>
      <p:sp>
        <p:nvSpPr>
          <p:cNvPr id="233" name="Google Shape;233;p17"/>
          <p:cNvSpPr txBox="1"/>
          <p:nvPr/>
        </p:nvSpPr>
        <p:spPr>
          <a:xfrm>
            <a:off x="671945" y="123796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35" name="Google Shape;235;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18</a:t>
            </a:fld>
            <a:endParaRPr/>
          </a:p>
        </p:txBody>
      </p:sp>
      <p:pic>
        <p:nvPicPr>
          <p:cNvPr id="236" name="Google Shape;236;p17"/>
          <p:cNvPicPr preferRelativeResize="0">
            <a:picLocks noGrp="1"/>
          </p:cNvPicPr>
          <p:nvPr>
            <p:ph type="body" idx="1"/>
          </p:nvPr>
        </p:nvPicPr>
        <p:blipFill rotWithShape="1">
          <a:blip r:embed="rId3">
            <a:alphaModFix/>
          </a:blip>
          <a:srcRect l="63687" r="8523" b="37621"/>
          <a:stretch/>
        </p:blipFill>
        <p:spPr>
          <a:xfrm>
            <a:off x="7214616" y="17756"/>
            <a:ext cx="4977384" cy="62847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pic>
        <p:nvPicPr>
          <p:cNvPr id="241" name="Google Shape;241;p18"/>
          <p:cNvPicPr preferRelativeResize="0">
            <a:picLocks noGrp="1"/>
          </p:cNvPicPr>
          <p:nvPr>
            <p:ph type="body" idx="1"/>
          </p:nvPr>
        </p:nvPicPr>
        <p:blipFill rotWithShape="1">
          <a:blip r:embed="rId3">
            <a:alphaModFix/>
          </a:blip>
          <a:srcRect l="34986" r="41576" b="32174"/>
          <a:stretch/>
        </p:blipFill>
        <p:spPr>
          <a:xfrm>
            <a:off x="8284464" y="0"/>
            <a:ext cx="3870768" cy="6300983"/>
          </a:xfrm>
          <a:prstGeom prst="rect">
            <a:avLst/>
          </a:prstGeom>
          <a:noFill/>
          <a:ln>
            <a:noFill/>
          </a:ln>
        </p:spPr>
      </p:pic>
      <p:sp>
        <p:nvSpPr>
          <p:cNvPr id="242" name="Google Shape;242;p18"/>
          <p:cNvSpPr txBox="1"/>
          <p:nvPr/>
        </p:nvSpPr>
        <p:spPr>
          <a:xfrm>
            <a:off x="838200" y="2688846"/>
            <a:ext cx="5379868" cy="92328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Sort &amp; Filter also quickly identifies presence of missing values and invalid levels in categorical data</a:t>
            </a:r>
            <a:endParaRPr sz="1100" b="0" i="0" u="none" strike="noStrike" cap="none" dirty="0">
              <a:solidFill>
                <a:srgbClr val="000000"/>
              </a:solidFill>
              <a:latin typeface="Arial"/>
              <a:ea typeface="Arial"/>
              <a:cs typeface="Arial"/>
              <a:sym typeface="Arial"/>
            </a:endParaRPr>
          </a:p>
        </p:txBody>
      </p:sp>
      <p:sp>
        <p:nvSpPr>
          <p:cNvPr id="243" name="Google Shape;243;p18"/>
          <p:cNvSpPr txBox="1"/>
          <p:nvPr/>
        </p:nvSpPr>
        <p:spPr>
          <a:xfrm>
            <a:off x="838200" y="1229649"/>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45" name="Google Shape;245;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a:t>Disclaimer</a:t>
            </a:r>
            <a:endParaRPr lang="en-US" dirty="0"/>
          </a:p>
        </p:txBody>
      </p:sp>
      <p:sp>
        <p:nvSpPr>
          <p:cNvPr id="3" name="Content Placeholder 2"/>
          <p:cNvSpPr>
            <a:spLocks noGrp="1"/>
          </p:cNvSpPr>
          <p:nvPr>
            <p:ph idx="1"/>
          </p:nvPr>
        </p:nvSpPr>
        <p:spPr>
          <a:xfrm>
            <a:off x="820136" y="1550670"/>
            <a:ext cx="10069286" cy="4005263"/>
          </a:xfrm>
        </p:spPr>
        <p:txBody>
          <a:bodyPr anchor="ctr"/>
          <a:lstStyle/>
          <a:p>
            <a:pPr marL="0" indent="0" algn="ctr">
              <a:buNone/>
            </a:pPr>
            <a:r>
              <a:rPr lang="en-US" b="0" i="0" dirty="0">
                <a:solidFill>
                  <a:srgbClr val="222222"/>
                </a:solidFill>
                <a:effectLst/>
                <a:latin typeface="Arial" panose="020B0604020202020204" pitchFamily="34" charset="0"/>
              </a:rPr>
              <a:t>The view and opinions expressed or implied in this Section are those of the Instructor and should not be construed to carry the official sanction of or positions of the Sponsors or MORS.</a:t>
            </a:r>
            <a:endParaRPr lang="en-US" i="1" dirty="0"/>
          </a:p>
        </p:txBody>
      </p:sp>
    </p:spTree>
    <p:extLst>
      <p:ext uri="{BB962C8B-B14F-4D97-AF65-F5344CB8AC3E}">
        <p14:creationId xmlns:p14="http://schemas.microsoft.com/office/powerpoint/2010/main" val="674037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19"/>
          <p:cNvSpPr txBox="1">
            <a:spLocks noGrp="1"/>
          </p:cNvSpPr>
          <p:nvPr>
            <p:ph type="title"/>
          </p:nvPr>
        </p:nvSpPr>
        <p:spPr>
          <a:xfrm>
            <a:off x="838200" y="105789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Conditional formatting </a:t>
            </a:r>
            <a:endParaRPr dirty="0"/>
          </a:p>
        </p:txBody>
      </p:sp>
      <p:pic>
        <p:nvPicPr>
          <p:cNvPr id="251" name="Google Shape;251;p19"/>
          <p:cNvPicPr preferRelativeResize="0">
            <a:picLocks noGrp="1"/>
          </p:cNvPicPr>
          <p:nvPr>
            <p:ph type="body" idx="1"/>
          </p:nvPr>
        </p:nvPicPr>
        <p:blipFill rotWithShape="1">
          <a:blip r:embed="rId3">
            <a:alphaModFix/>
          </a:blip>
          <a:srcRect r="34315" b="50595"/>
          <a:stretch/>
        </p:blipFill>
        <p:spPr>
          <a:xfrm>
            <a:off x="1683136" y="3300152"/>
            <a:ext cx="8125882" cy="3035877"/>
          </a:xfrm>
          <a:prstGeom prst="rect">
            <a:avLst/>
          </a:prstGeom>
          <a:noFill/>
          <a:ln>
            <a:noFill/>
          </a:ln>
        </p:spPr>
      </p:pic>
      <p:sp>
        <p:nvSpPr>
          <p:cNvPr id="252" name="Google Shape;252;p19"/>
          <p:cNvSpPr txBox="1"/>
          <p:nvPr/>
        </p:nvSpPr>
        <p:spPr>
          <a:xfrm>
            <a:off x="1010277" y="1711009"/>
            <a:ext cx="9471600" cy="192356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a:p>
            <a:pPr marL="228600" marR="0" lvl="0" indent="-228600" algn="l" rtl="0">
              <a:lnSpc>
                <a:spcPct val="90000"/>
              </a:lnSpc>
              <a:spcBef>
                <a:spcPts val="1000"/>
              </a:spcBef>
              <a:spcAft>
                <a:spcPts val="0"/>
              </a:spcAft>
              <a:buClr>
                <a:srgbClr val="4167B1"/>
              </a:buClr>
              <a:buSzPts val="2800"/>
              <a:buFont typeface="Century Gothic"/>
              <a:buChar char="►"/>
            </a:pPr>
            <a:r>
              <a:rPr lang="en-US" sz="2000" b="0" i="0" u="none" strike="noStrike" cap="none" dirty="0">
                <a:solidFill>
                  <a:schemeClr val="dk1"/>
                </a:solidFill>
                <a:latin typeface="Century Gothic"/>
                <a:ea typeface="Century Gothic"/>
                <a:cs typeface="Century Gothic"/>
                <a:sym typeface="Century Gothic"/>
              </a:rPr>
              <a:t>Quickly scan for duplicated primary keys</a:t>
            </a:r>
            <a:endParaRPr sz="1100" b="0" i="0" u="none" strike="noStrike" cap="none" dirty="0">
              <a:solidFill>
                <a:srgbClr val="000000"/>
              </a:solidFill>
              <a:latin typeface="Arial"/>
              <a:ea typeface="Arial"/>
              <a:cs typeface="Arial"/>
              <a:sym typeface="Arial"/>
            </a:endParaRPr>
          </a:p>
          <a:p>
            <a:pPr marL="685800" marR="0" lvl="1" indent="-228600" algn="l" rtl="0">
              <a:lnSpc>
                <a:spcPct val="90000"/>
              </a:lnSpc>
              <a:spcBef>
                <a:spcPts val="1000"/>
              </a:spcBef>
              <a:spcAft>
                <a:spcPts val="0"/>
              </a:spcAft>
              <a:buClr>
                <a:srgbClr val="4167B1"/>
              </a:buClr>
              <a:buSzPts val="2800"/>
              <a:buFont typeface="Century Gothic"/>
              <a:buChar char="►"/>
            </a:pPr>
            <a:r>
              <a:rPr lang="en-US" sz="2000" b="0" i="0" u="none" strike="noStrike" cap="none" dirty="0">
                <a:solidFill>
                  <a:schemeClr val="dk1"/>
                </a:solidFill>
                <a:latin typeface="Century Gothic"/>
                <a:ea typeface="Century Gothic"/>
                <a:cs typeface="Century Gothic"/>
                <a:sym typeface="Century Gothic"/>
              </a:rPr>
              <a:t>Primary keys should uniquely identify a record</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2800"/>
              <a:buFont typeface="Arial"/>
              <a:buNone/>
            </a:pPr>
            <a:endParaRPr sz="2000" b="0" i="0" u="none" strike="noStrike" cap="none" dirty="0">
              <a:solidFill>
                <a:schemeClr val="dk1"/>
              </a:solidFill>
              <a:latin typeface="Century Gothic"/>
              <a:ea typeface="Century Gothic"/>
              <a:cs typeface="Century Gothic"/>
              <a:sym typeface="Century Gothic"/>
            </a:endParaRPr>
          </a:p>
        </p:txBody>
      </p:sp>
      <p:sp>
        <p:nvSpPr>
          <p:cNvPr id="254" name="Google Shape;25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20</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0"/>
          <p:cNvSpPr txBox="1"/>
          <p:nvPr/>
        </p:nvSpPr>
        <p:spPr>
          <a:xfrm>
            <a:off x="838200" y="2997773"/>
            <a:ext cx="4685420" cy="1328528"/>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000" b="0" i="0" u="none" strike="noStrike" cap="none" dirty="0">
                <a:solidFill>
                  <a:srgbClr val="000000"/>
                </a:solidFill>
                <a:latin typeface="Century Gothic"/>
                <a:ea typeface="Century Gothic"/>
                <a:cs typeface="Century Gothic"/>
                <a:sym typeface="Century Gothic"/>
              </a:rPr>
              <a:t>Highlight outliers and invalid numeric entries with conditional formatting</a:t>
            </a:r>
            <a:endParaRPr sz="1100" b="0" i="0" u="none" strike="noStrike" cap="none" dirty="0">
              <a:solidFill>
                <a:srgbClr val="000000"/>
              </a:solidFill>
              <a:latin typeface="Arial"/>
              <a:ea typeface="Arial"/>
              <a:cs typeface="Arial"/>
              <a:sym typeface="Arial"/>
            </a:endParaRPr>
          </a:p>
          <a:p>
            <a:pPr marL="0" marR="0" lvl="0" indent="0" algn="l" rtl="0">
              <a:lnSpc>
                <a:spcPct val="90000"/>
              </a:lnSpc>
              <a:spcBef>
                <a:spcPts val="1000"/>
              </a:spcBef>
              <a:spcAft>
                <a:spcPts val="0"/>
              </a:spcAft>
              <a:buClr>
                <a:srgbClr val="000000"/>
              </a:buClr>
              <a:buSzPts val="2800"/>
              <a:buFont typeface="Arial"/>
              <a:buNone/>
            </a:pPr>
            <a:endParaRPr sz="2000" b="0" i="0" u="none" strike="noStrike" cap="none" dirty="0">
              <a:solidFill>
                <a:srgbClr val="000000"/>
              </a:solidFill>
              <a:latin typeface="Century Gothic"/>
              <a:ea typeface="Century Gothic"/>
              <a:cs typeface="Century Gothic"/>
              <a:sym typeface="Century Gothic"/>
            </a:endParaRPr>
          </a:p>
        </p:txBody>
      </p:sp>
      <p:sp>
        <p:nvSpPr>
          <p:cNvPr id="260" name="Google Shape;260;p20"/>
          <p:cNvSpPr txBox="1"/>
          <p:nvPr/>
        </p:nvSpPr>
        <p:spPr>
          <a:xfrm>
            <a:off x="721822" y="1296151"/>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Data exploration</a:t>
            </a:r>
            <a:endParaRPr sz="1400" b="0" i="0" u="none" strike="noStrike" cap="none" dirty="0">
              <a:solidFill>
                <a:srgbClr val="000000"/>
              </a:solidFill>
              <a:latin typeface="Arial"/>
              <a:ea typeface="Arial"/>
              <a:cs typeface="Arial"/>
              <a:sym typeface="Arial"/>
            </a:endParaRPr>
          </a:p>
        </p:txBody>
      </p:sp>
      <p:sp>
        <p:nvSpPr>
          <p:cNvPr id="262" name="Google Shape;262;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21</a:t>
            </a:fld>
            <a:endParaRPr/>
          </a:p>
        </p:txBody>
      </p:sp>
      <p:pic>
        <p:nvPicPr>
          <p:cNvPr id="263" name="Google Shape;263;p20"/>
          <p:cNvPicPr preferRelativeResize="0"/>
          <p:nvPr/>
        </p:nvPicPr>
        <p:blipFill rotWithShape="1">
          <a:blip r:embed="rId3">
            <a:alphaModFix/>
          </a:blip>
          <a:srcRect l="42791" r="36447" b="55287"/>
          <a:stretch/>
        </p:blipFill>
        <p:spPr>
          <a:xfrm>
            <a:off x="6474691" y="928622"/>
            <a:ext cx="4304759" cy="52147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9" name="Google Shape;269;p21"/>
          <p:cNvSpPr txBox="1"/>
          <p:nvPr/>
        </p:nvSpPr>
        <p:spPr>
          <a:xfrm>
            <a:off x="771698" y="944582"/>
            <a:ext cx="10515600" cy="1325563"/>
          </a:xfrm>
          <a:prstGeom prst="rect">
            <a:avLst/>
          </a:prstGeom>
          <a:noFill/>
          <a:ln>
            <a:noFill/>
          </a:ln>
        </p:spPr>
        <p:txBody>
          <a:bodyPr spcFirstLastPara="1" wrap="square" lIns="91425" tIns="45700" rIns="91425" bIns="45700" anchor="ctr" anchorCtr="0">
            <a:normAutofit/>
          </a:bodyPr>
          <a:lstStyle/>
          <a:p>
            <a:pPr marL="0" marR="0" lvl="0" indent="0" algn="l" rtl="0">
              <a:lnSpc>
                <a:spcPct val="90000"/>
              </a:lnSpc>
              <a:spcBef>
                <a:spcPts val="0"/>
              </a:spcBef>
              <a:spcAft>
                <a:spcPts val="0"/>
              </a:spcAft>
              <a:buClr>
                <a:schemeClr val="dk1"/>
              </a:buClr>
              <a:buSzPts val="4400"/>
              <a:buFont typeface="Century Gothic"/>
              <a:buNone/>
            </a:pPr>
            <a:r>
              <a:rPr lang="en-US" sz="4400" b="1" i="0" u="none" strike="noStrike" cap="none" dirty="0">
                <a:solidFill>
                  <a:schemeClr val="dk1"/>
                </a:solidFill>
                <a:latin typeface="Century Gothic"/>
                <a:ea typeface="Century Gothic"/>
                <a:cs typeface="Century Gothic"/>
                <a:sym typeface="Century Gothic"/>
              </a:rPr>
              <a:t>Remove duplicates</a:t>
            </a:r>
            <a:endParaRPr sz="1400" b="0" i="0" u="none" strike="noStrike" cap="none" dirty="0">
              <a:solidFill>
                <a:srgbClr val="000000"/>
              </a:solidFill>
              <a:latin typeface="Arial"/>
              <a:ea typeface="Arial"/>
              <a:cs typeface="Arial"/>
              <a:sym typeface="Arial"/>
            </a:endParaRPr>
          </a:p>
        </p:txBody>
      </p:sp>
      <p:sp>
        <p:nvSpPr>
          <p:cNvPr id="270" name="Google Shape;270;p21"/>
          <p:cNvSpPr txBox="1"/>
          <p:nvPr/>
        </p:nvSpPr>
        <p:spPr>
          <a:xfrm>
            <a:off x="5071141" y="3429000"/>
            <a:ext cx="4685400" cy="1089489"/>
          </a:xfrm>
          <a:prstGeom prst="rect">
            <a:avLst/>
          </a:prstGeom>
          <a:noFill/>
          <a:ln>
            <a:noFill/>
          </a:ln>
        </p:spPr>
        <p:txBody>
          <a:bodyPr spcFirstLastPara="1" wrap="square" lIns="91425" tIns="45700" rIns="91425" bIns="45700" anchor="t" anchorCtr="0">
            <a:spAutoFit/>
          </a:bodyPr>
          <a:lstStyle/>
          <a:p>
            <a:pPr marL="228600" marR="0" lvl="0" indent="-228600" algn="l" rtl="0">
              <a:lnSpc>
                <a:spcPct val="90000"/>
              </a:lnSpc>
              <a:spcBef>
                <a:spcPts val="0"/>
              </a:spcBef>
              <a:spcAft>
                <a:spcPts val="0"/>
              </a:spcAft>
              <a:buClr>
                <a:srgbClr val="4167B1"/>
              </a:buClr>
              <a:buSzPts val="2800"/>
              <a:buFont typeface="Century Gothic"/>
              <a:buChar char="►"/>
            </a:pPr>
            <a:r>
              <a:rPr lang="en-US" sz="2400" b="0" i="0" u="none" strike="noStrike" cap="none" dirty="0">
                <a:solidFill>
                  <a:srgbClr val="000000"/>
                </a:solidFill>
                <a:latin typeface="Century Gothic"/>
                <a:ea typeface="Century Gothic"/>
                <a:cs typeface="Century Gothic"/>
                <a:sym typeface="Century Gothic"/>
              </a:rPr>
              <a:t>Quickly remove duplicates with Excel’s ‘Remove Duplicates’ tool</a:t>
            </a:r>
            <a:endParaRPr sz="1200" b="0" i="0" u="none" strike="noStrike" cap="none" dirty="0">
              <a:solidFill>
                <a:srgbClr val="000000"/>
              </a:solidFill>
              <a:latin typeface="Arial"/>
              <a:ea typeface="Arial"/>
              <a:cs typeface="Arial"/>
              <a:sym typeface="Arial"/>
            </a:endParaRPr>
          </a:p>
        </p:txBody>
      </p:sp>
      <p:sp>
        <p:nvSpPr>
          <p:cNvPr id="272" name="Google Shape;272;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22</a:t>
            </a:fld>
            <a:endParaRPr/>
          </a:p>
        </p:txBody>
      </p:sp>
      <p:pic>
        <p:nvPicPr>
          <p:cNvPr id="273" name="Google Shape;273;p21"/>
          <p:cNvPicPr preferRelativeResize="0">
            <a:picLocks noGrp="1"/>
          </p:cNvPicPr>
          <p:nvPr>
            <p:ph type="body" idx="1"/>
          </p:nvPr>
        </p:nvPicPr>
        <p:blipFill rotWithShape="1">
          <a:blip r:embed="rId3">
            <a:alphaModFix/>
          </a:blip>
          <a:srcRect/>
          <a:stretch/>
        </p:blipFill>
        <p:spPr>
          <a:xfrm>
            <a:off x="1055752" y="2017476"/>
            <a:ext cx="7281913" cy="1024982"/>
          </a:xfrm>
          <a:prstGeom prst="rect">
            <a:avLst/>
          </a:prstGeom>
          <a:noFill/>
          <a:ln>
            <a:noFill/>
          </a:ln>
        </p:spPr>
      </p:pic>
      <p:pic>
        <p:nvPicPr>
          <p:cNvPr id="274" name="Google Shape;274;p21"/>
          <p:cNvPicPr preferRelativeResize="0"/>
          <p:nvPr/>
        </p:nvPicPr>
        <p:blipFill rotWithShape="1">
          <a:blip r:embed="rId4">
            <a:alphaModFix/>
          </a:blip>
          <a:srcRect/>
          <a:stretch/>
        </p:blipFill>
        <p:spPr>
          <a:xfrm>
            <a:off x="1055752" y="3042458"/>
            <a:ext cx="3050735" cy="3251746"/>
          </a:xfrm>
          <a:prstGeom prst="rect">
            <a:avLst/>
          </a:prstGeom>
          <a:noFill/>
          <a:ln>
            <a:noFill/>
          </a:ln>
        </p:spPr>
      </p:pic>
      <p:sp>
        <p:nvSpPr>
          <p:cNvPr id="275" name="Google Shape;275;p21"/>
          <p:cNvSpPr/>
          <p:nvPr/>
        </p:nvSpPr>
        <p:spPr>
          <a:xfrm>
            <a:off x="7229115" y="2242002"/>
            <a:ext cx="856400" cy="800456"/>
          </a:xfrm>
          <a:prstGeom prst="ellipse">
            <a:avLst/>
          </a:prstGeom>
          <a:noFill/>
          <a:ln w="28575"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22"/>
          <p:cNvSpPr txBox="1">
            <a:spLocks noGrp="1"/>
          </p:cNvSpPr>
          <p:nvPr>
            <p:ph type="title"/>
          </p:nvPr>
        </p:nvSpPr>
        <p:spPr>
          <a:xfrm>
            <a:off x="664464" y="1274250"/>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accent1"/>
              </a:buClr>
              <a:buSzPts val="4400"/>
              <a:buFont typeface="Century Gothic"/>
              <a:buNone/>
            </a:pPr>
            <a:r>
              <a:rPr lang="en-US" b="1" dirty="0">
                <a:solidFill>
                  <a:schemeClr val="accent1"/>
                </a:solidFill>
              </a:rPr>
              <a:t>Functions</a:t>
            </a:r>
            <a:r>
              <a:rPr lang="en-US" b="1" dirty="0"/>
              <a:t> to summarize data with Format as Table</a:t>
            </a:r>
            <a:endParaRPr dirty="0"/>
          </a:p>
        </p:txBody>
      </p:sp>
      <p:sp>
        <p:nvSpPr>
          <p:cNvPr id="282" name="Google Shape;282;p22"/>
          <p:cNvSpPr txBox="1">
            <a:spLocks noGrp="1"/>
          </p:cNvSpPr>
          <p:nvPr>
            <p:ph type="body" idx="1"/>
          </p:nvPr>
        </p:nvSpPr>
        <p:spPr>
          <a:xfrm>
            <a:off x="664464" y="3508121"/>
            <a:ext cx="52578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a:t> SUM()</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COUNTA()</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MIN()</a:t>
            </a:r>
            <a:endParaRPr/>
          </a:p>
          <a:p>
            <a:pPr marL="228600" lvl="0" indent="-228600" algn="l" rtl="0">
              <a:lnSpc>
                <a:spcPct val="90000"/>
              </a:lnSpc>
              <a:spcBef>
                <a:spcPts val="1000"/>
              </a:spcBef>
              <a:spcAft>
                <a:spcPts val="0"/>
              </a:spcAft>
              <a:buClr>
                <a:srgbClr val="4167B1"/>
              </a:buClr>
              <a:buSzPts val="2800"/>
              <a:buFont typeface="Century Gothic"/>
              <a:buChar char="►"/>
            </a:pPr>
            <a:r>
              <a:rPr lang="en-US"/>
              <a:t> MAX()</a:t>
            </a:r>
            <a:endParaRPr/>
          </a:p>
          <a:p>
            <a:pPr marL="228600" lvl="0" indent="-228600" algn="l" rtl="0">
              <a:lnSpc>
                <a:spcPct val="90000"/>
              </a:lnSpc>
              <a:spcBef>
                <a:spcPts val="1000"/>
              </a:spcBef>
              <a:spcAft>
                <a:spcPts val="0"/>
              </a:spcAft>
              <a:buClr>
                <a:srgbClr val="4167B1"/>
              </a:buClr>
              <a:buSzPts val="2800"/>
              <a:buFont typeface="Century Gothic"/>
              <a:buChar char="►"/>
            </a:pPr>
            <a:r>
              <a:rPr lang="en-US">
                <a:solidFill>
                  <a:srgbClr val="FF0000"/>
                </a:solidFill>
              </a:rPr>
              <a:t> </a:t>
            </a:r>
            <a:r>
              <a:rPr lang="en-US"/>
              <a:t>Range:  Max()-Min()</a:t>
            </a:r>
            <a:endParaRPr/>
          </a:p>
          <a:p>
            <a:pPr marL="0" lvl="0" indent="0" algn="l" rtl="0">
              <a:lnSpc>
                <a:spcPct val="90000"/>
              </a:lnSpc>
              <a:spcBef>
                <a:spcPts val="1000"/>
              </a:spcBef>
              <a:spcAft>
                <a:spcPts val="0"/>
              </a:spcAft>
              <a:buClr>
                <a:srgbClr val="4167B1"/>
              </a:buClr>
              <a:buSzPts val="2800"/>
              <a:buNone/>
            </a:pPr>
            <a:endParaRPr/>
          </a:p>
        </p:txBody>
      </p:sp>
      <p:sp>
        <p:nvSpPr>
          <p:cNvPr id="284" name="Google Shape;284;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23</a:t>
            </a:fld>
            <a:endParaRPr/>
          </a:p>
        </p:txBody>
      </p:sp>
      <p:sp>
        <p:nvSpPr>
          <p:cNvPr id="285" name="Google Shape;285;p22"/>
          <p:cNvSpPr txBox="1"/>
          <p:nvPr/>
        </p:nvSpPr>
        <p:spPr>
          <a:xfrm>
            <a:off x="6335598" y="1824021"/>
            <a:ext cx="5257800" cy="4351338"/>
          </a:xfrm>
          <a:prstGeom prst="rect">
            <a:avLst/>
          </a:prstGeom>
          <a:noFill/>
          <a:ln>
            <a:noFill/>
          </a:ln>
        </p:spPr>
        <p:txBody>
          <a:bodyPr spcFirstLastPara="1" wrap="square" lIns="91425" tIns="45700" rIns="91425" bIns="45700" anchor="t" anchorCtr="0">
            <a:normAutofit/>
          </a:bodyPr>
          <a:lstStyle/>
          <a:p>
            <a:pPr marL="228600" marR="0" lvl="0" indent="-50800" algn="l" rtl="0">
              <a:lnSpc>
                <a:spcPct val="90000"/>
              </a:lnSpc>
              <a:spcBef>
                <a:spcPts val="0"/>
              </a:spcBef>
              <a:spcAft>
                <a:spcPts val="0"/>
              </a:spcAft>
              <a:buClr>
                <a:srgbClr val="4167B1"/>
              </a:buClr>
              <a:buSzPts val="2800"/>
              <a:buFont typeface="Century Gothic"/>
              <a:buNone/>
            </a:pPr>
            <a:endParaRPr sz="2800" b="0" i="0" u="none" strike="noStrike" cap="none">
              <a:solidFill>
                <a:srgbClr val="FF0000"/>
              </a:solidFill>
              <a:latin typeface="Century Gothic"/>
              <a:ea typeface="Century Gothic"/>
              <a:cs typeface="Century Gothic"/>
              <a:sym typeface="Century Gothic"/>
            </a:endParaRPr>
          </a:p>
        </p:txBody>
      </p:sp>
      <p:sp>
        <p:nvSpPr>
          <p:cNvPr id="286" name="Google Shape;286;p22"/>
          <p:cNvSpPr txBox="1"/>
          <p:nvPr/>
        </p:nvSpPr>
        <p:spPr>
          <a:xfrm>
            <a:off x="5661435" y="3683602"/>
            <a:ext cx="5018202" cy="251346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AVERAGE()</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MEDIAN()</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MODE()</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VAR() </a:t>
            </a:r>
            <a:endParaRPr sz="1200" b="0" i="0" u="none" strike="noStrike" cap="none" dirty="0">
              <a:solidFill>
                <a:srgbClr val="000000"/>
              </a:solidFill>
              <a:latin typeface="Arial"/>
              <a:ea typeface="Arial"/>
              <a:cs typeface="Arial"/>
              <a:sym typeface="Arial"/>
            </a:endParaRPr>
          </a:p>
          <a:p>
            <a:pPr marL="0" marR="0" lvl="0" indent="0" algn="l" rtl="0">
              <a:lnSpc>
                <a:spcPct val="100000"/>
              </a:lnSpc>
              <a:spcBef>
                <a:spcPts val="1000"/>
              </a:spcBef>
              <a:spcAft>
                <a:spcPts val="0"/>
              </a:spcAft>
              <a:buClr>
                <a:srgbClr val="4167B1"/>
              </a:buClr>
              <a:buSzPts val="2800"/>
              <a:buFont typeface="Century Gothic"/>
              <a:buChar char="►"/>
            </a:pPr>
            <a:r>
              <a:rPr lang="en-US" sz="2400" b="0" i="0" u="none" strike="noStrike" cap="none" dirty="0">
                <a:solidFill>
                  <a:schemeClr val="dk1"/>
                </a:solidFill>
                <a:latin typeface="Century Gothic"/>
                <a:ea typeface="Century Gothic"/>
                <a:cs typeface="Century Gothic"/>
                <a:sym typeface="Century Gothic"/>
              </a:rPr>
              <a:t> STDEV()</a:t>
            </a:r>
            <a:endParaRPr sz="1200" b="0" i="0" u="none" strike="noStrike" cap="none" dirty="0">
              <a:solidFill>
                <a:srgbClr val="000000"/>
              </a:solidFill>
              <a:latin typeface="Arial"/>
              <a:ea typeface="Arial"/>
              <a:cs typeface="Arial"/>
              <a:sym typeface="Arial"/>
            </a:endParaRPr>
          </a:p>
        </p:txBody>
      </p:sp>
      <p:pic>
        <p:nvPicPr>
          <p:cNvPr id="287" name="Google Shape;287;p22"/>
          <p:cNvPicPr preferRelativeResize="0"/>
          <p:nvPr/>
        </p:nvPicPr>
        <p:blipFill rotWithShape="1">
          <a:blip r:embed="rId3">
            <a:alphaModFix/>
          </a:blip>
          <a:srcRect/>
          <a:stretch/>
        </p:blipFill>
        <p:spPr>
          <a:xfrm>
            <a:off x="598602" y="2588296"/>
            <a:ext cx="10317001" cy="89399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44"/>
          <p:cNvSpPr txBox="1">
            <a:spLocks noGrp="1"/>
          </p:cNvSpPr>
          <p:nvPr>
            <p:ph type="title"/>
          </p:nvPr>
        </p:nvSpPr>
        <p:spPr>
          <a:xfrm>
            <a:off x="796636" y="1395903"/>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Learn More</a:t>
            </a:r>
            <a:endParaRPr dirty="0"/>
          </a:p>
        </p:txBody>
      </p:sp>
      <p:sp>
        <p:nvSpPr>
          <p:cNvPr id="493" name="Google Shape;493;p44"/>
          <p:cNvSpPr txBox="1">
            <a:spLocks noGrp="1"/>
          </p:cNvSpPr>
          <p:nvPr>
            <p:ph type="body" idx="1"/>
          </p:nvPr>
        </p:nvSpPr>
        <p:spPr>
          <a:xfrm>
            <a:off x="755072" y="3263726"/>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chemeClr val="dk1"/>
              </a:buClr>
              <a:buSzPts val="2400"/>
              <a:buChar char="•"/>
            </a:pPr>
            <a:r>
              <a:rPr lang="en-US" sz="2400" dirty="0"/>
              <a:t>Alexander, M., </a:t>
            </a:r>
            <a:r>
              <a:rPr lang="en-US" sz="2400" dirty="0" err="1"/>
              <a:t>Kusleika</a:t>
            </a:r>
            <a:r>
              <a:rPr lang="en-US" sz="2400" dirty="0"/>
              <a:t>, R. and </a:t>
            </a:r>
            <a:r>
              <a:rPr lang="en-US" sz="2400" dirty="0" err="1"/>
              <a:t>Walkenbach</a:t>
            </a:r>
            <a:r>
              <a:rPr lang="en-US" sz="2400" dirty="0"/>
              <a:t>, J. </a:t>
            </a:r>
            <a:r>
              <a:rPr lang="en-US" sz="2400" b="1" dirty="0"/>
              <a:t>Excel 2019 Bible</a:t>
            </a:r>
            <a:r>
              <a:rPr lang="en-US" sz="2400" dirty="0"/>
              <a:t>. Wiley Press. 2018.</a:t>
            </a:r>
            <a:endParaRPr dirty="0"/>
          </a:p>
          <a:p>
            <a:pPr marL="228600" lvl="0" indent="-228600" algn="l" rtl="0">
              <a:lnSpc>
                <a:spcPct val="90000"/>
              </a:lnSpc>
              <a:spcBef>
                <a:spcPts val="1000"/>
              </a:spcBef>
              <a:spcAft>
                <a:spcPts val="0"/>
              </a:spcAft>
              <a:buClr>
                <a:schemeClr val="dk1"/>
              </a:buClr>
              <a:buSzPts val="2400"/>
              <a:buChar char="•"/>
            </a:pPr>
            <a:r>
              <a:rPr lang="en-US" sz="2400" dirty="0"/>
              <a:t>Wickham, Hadley. </a:t>
            </a:r>
            <a:r>
              <a:rPr lang="en-US" sz="2400" b="1" dirty="0"/>
              <a:t>Tidy data. </a:t>
            </a:r>
            <a:r>
              <a:rPr lang="en-US" sz="2400" dirty="0"/>
              <a:t>Journal of Statistical Software 59.10 (2014): 1-23.</a:t>
            </a:r>
            <a:endParaRPr dirty="0"/>
          </a:p>
        </p:txBody>
      </p:sp>
      <p:sp>
        <p:nvSpPr>
          <p:cNvPr id="495" name="Google Shape;495;p4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24</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ED620C62-5BD3-4A3C-88F5-971DB6A3B8CA}"/>
              </a:ext>
            </a:extLst>
          </p:cNvPr>
          <p:cNvSpPr txBox="1"/>
          <p:nvPr/>
        </p:nvSpPr>
        <p:spPr>
          <a:xfrm>
            <a:off x="621792" y="1939895"/>
            <a:ext cx="6272784" cy="849950"/>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chor="b">
            <a:normAutofit/>
          </a:bodyPr>
          <a:lstStyle/>
          <a:p>
            <a:pPr marL="0" marR="0" lvl="0" indent="0" algn="l" defTabSz="914400" rtl="0" eaLnBrk="1" fontAlgn="auto" latinLnBrk="0" hangingPunct="1">
              <a:lnSpc>
                <a:spcPct val="90000"/>
              </a:lnSpc>
              <a:spcBef>
                <a:spcPct val="0"/>
              </a:spcBef>
              <a:spcAft>
                <a:spcPts val="600"/>
              </a:spcAft>
              <a:buClrTx/>
              <a:buSzTx/>
              <a:buFontTx/>
              <a:buNone/>
              <a:tabLst/>
              <a:defRPr/>
            </a:pPr>
            <a:r>
              <a:rPr kumimoji="0" lang="en-US" sz="4400" b="1" i="0" u="none" strike="noStrike" kern="1200" cap="none" spc="0" normalizeH="0" baseline="0" noProof="0" dirty="0">
                <a:ln>
                  <a:noFill/>
                </a:ln>
                <a:solidFill>
                  <a:prstClr val="black"/>
                </a:solidFill>
                <a:effectLst/>
                <a:uLnTx/>
                <a:uFillTx/>
                <a:latin typeface="Calibri Light" panose="020F0302020204030204"/>
                <a:ea typeface="+mn-ea"/>
                <a:cs typeface="+mn-cs"/>
                <a:sym typeface="Helvetica Light"/>
              </a:rPr>
              <a:t>Walt DeGrange</a:t>
            </a:r>
          </a:p>
        </p:txBody>
      </p:sp>
      <p:pic>
        <p:nvPicPr>
          <p:cNvPr id="8" name="Picture 7" descr="A person with a mustache in front of a race track at night&#10;&#10;Description automatically generated with medium confidence">
            <a:extLst>
              <a:ext uri="{FF2B5EF4-FFF2-40B4-BE49-F238E27FC236}">
                <a16:creationId xmlns:a16="http://schemas.microsoft.com/office/drawing/2014/main" id="{73721043-CDEF-F8C3-5FF4-C20CCFC59E64}"/>
              </a:ext>
            </a:extLst>
          </p:cNvPr>
          <p:cNvPicPr>
            <a:picLocks noChangeAspect="1"/>
          </p:cNvPicPr>
          <p:nvPr/>
        </p:nvPicPr>
        <p:blipFill rotWithShape="1">
          <a:blip r:embed="rId2">
            <a:extLst>
              <a:ext uri="{28A0092B-C50C-407E-A947-70E740481C1C}">
                <a14:useLocalDpi xmlns:a14="http://schemas.microsoft.com/office/drawing/2010/main" val="0"/>
              </a:ext>
            </a:extLst>
          </a:blip>
          <a:srcRect b="13204"/>
          <a:stretch/>
        </p:blipFill>
        <p:spPr>
          <a:xfrm>
            <a:off x="7684008" y="10"/>
            <a:ext cx="4507992" cy="2934576"/>
          </a:xfrm>
          <a:prstGeom prst="rect">
            <a:avLst/>
          </a:prstGeom>
        </p:spPr>
      </p:pic>
      <p:sp>
        <p:nvSpPr>
          <p:cNvPr id="15" name="TextBox 14">
            <a:extLst>
              <a:ext uri="{FF2B5EF4-FFF2-40B4-BE49-F238E27FC236}">
                <a16:creationId xmlns:a16="http://schemas.microsoft.com/office/drawing/2014/main" id="{5B8556A7-2B8F-BE1D-B24F-3F3D53977A34}"/>
              </a:ext>
            </a:extLst>
          </p:cNvPr>
          <p:cNvSpPr txBox="1"/>
          <p:nvPr/>
        </p:nvSpPr>
        <p:spPr>
          <a:xfrm>
            <a:off x="621792" y="3009163"/>
            <a:ext cx="6272784" cy="2825496"/>
          </a:xfrm>
          <a:prstGeom prst="rect">
            <a:avLst/>
          </a:prstGeom>
        </p:spPr>
        <p:style>
          <a:lnRef idx="0">
            <a:scrgbClr r="0" g="0" b="0"/>
          </a:lnRef>
          <a:fillRef idx="0">
            <a:scrgbClr r="0" g="0" b="0"/>
          </a:fillRef>
          <a:effectRef idx="0">
            <a:scrgbClr r="0" g="0" b="0"/>
          </a:effectRef>
          <a:fontRef idx="none"/>
        </p:style>
        <p:txBody>
          <a:bodyPr rot="0" spcFirstLastPara="1" vertOverflow="overflow" horzOverflow="overflow" vert="horz" lIns="91440" tIns="45720" rIns="91440" bIns="45720" numCol="1" spcCol="38100" rtlCol="0">
            <a:noAutofit/>
          </a:bodyPr>
          <a:lstStyle/>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CANA</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lang="en-US" dirty="0">
                <a:solidFill>
                  <a:prstClr val="black"/>
                </a:solidFill>
                <a:latin typeface="Calibri" panose="020F0502020204030204"/>
                <a:sym typeface="Helvetica Light"/>
              </a:rPr>
              <a:t>Senior Director of Analytics</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Education</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Vanderbilt University (BE-EE)</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Naval Postgraduate School (MS-OR)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21 years Navy Supply Corps Officer</a:t>
            </a:r>
          </a:p>
          <a:p>
            <a:pPr marL="285750" marR="0" lvl="0"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Teaching</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Naval Postgraduate School Faculty</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University of Arkansas MSOM-MSEM</a:t>
            </a:r>
          </a:p>
          <a:p>
            <a:pPr marL="742950" marR="0" lvl="1" indent="-228600" algn="l" defTabSz="914400" rtl="0" eaLnBrk="1" fontAlgn="auto" latinLnBrk="0" hangingPunct="1">
              <a:lnSpc>
                <a:spcPct val="90000"/>
              </a:lnSpc>
              <a:spcBef>
                <a:spcPts val="0"/>
              </a:spcBef>
              <a:spcAft>
                <a:spcPts val="60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rPr>
              <a:t>NC State MBA Advisor</a:t>
            </a:r>
          </a:p>
        </p:txBody>
      </p:sp>
      <p:pic>
        <p:nvPicPr>
          <p:cNvPr id="4" name="Picture 3">
            <a:extLst>
              <a:ext uri="{FF2B5EF4-FFF2-40B4-BE49-F238E27FC236}">
                <a16:creationId xmlns:a16="http://schemas.microsoft.com/office/drawing/2014/main" id="{B0A71DF2-1ACA-1E73-64FE-03E984152F60}"/>
              </a:ext>
            </a:extLst>
          </p:cNvPr>
          <p:cNvPicPr>
            <a:picLocks noChangeAspect="1"/>
          </p:cNvPicPr>
          <p:nvPr/>
        </p:nvPicPr>
        <p:blipFill rotWithShape="1">
          <a:blip r:embed="rId3"/>
          <a:srcRect t="14550" r="3" b="10860"/>
          <a:stretch/>
        </p:blipFill>
        <p:spPr>
          <a:xfrm>
            <a:off x="7684008" y="3172968"/>
            <a:ext cx="4507992" cy="3685032"/>
          </a:xfrm>
          <a:prstGeom prst="rect">
            <a:avLst/>
          </a:prstGeom>
        </p:spPr>
      </p:pic>
    </p:spTree>
    <p:extLst>
      <p:ext uri="{BB962C8B-B14F-4D97-AF65-F5344CB8AC3E}">
        <p14:creationId xmlns:p14="http://schemas.microsoft.com/office/powerpoint/2010/main" val="2085354434"/>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43188"/>
            <a:ext cx="10515600" cy="679940"/>
          </a:xfrm>
        </p:spPr>
        <p:txBody>
          <a:bodyPr>
            <a:normAutofit fontScale="90000"/>
          </a:bodyPr>
          <a:lstStyle/>
          <a:p>
            <a:r>
              <a:rPr lang="en-US" dirty="0"/>
              <a:t>Administration</a:t>
            </a:r>
          </a:p>
        </p:txBody>
      </p:sp>
      <p:sp>
        <p:nvSpPr>
          <p:cNvPr id="7" name="Content Placeholder 6"/>
          <p:cNvSpPr>
            <a:spLocks noGrp="1"/>
          </p:cNvSpPr>
          <p:nvPr>
            <p:ph idx="1"/>
          </p:nvPr>
        </p:nvSpPr>
        <p:spPr>
          <a:xfrm>
            <a:off x="856264" y="3026279"/>
            <a:ext cx="10515600" cy="4005263"/>
          </a:xfrm>
        </p:spPr>
        <p:txBody>
          <a:bodyPr/>
          <a:lstStyle/>
          <a:p>
            <a:r>
              <a:rPr lang="en-US" dirty="0"/>
              <a:t>Breaks</a:t>
            </a:r>
          </a:p>
          <a:p>
            <a:r>
              <a:rPr lang="en-US" dirty="0"/>
              <a:t>Rules of Engagement</a:t>
            </a:r>
          </a:p>
          <a:p>
            <a:pPr lvl="1"/>
            <a:r>
              <a:rPr lang="en-US" dirty="0"/>
              <a:t>MURAL</a:t>
            </a:r>
          </a:p>
          <a:p>
            <a:pPr lvl="1"/>
            <a:r>
              <a:rPr lang="en-US" dirty="0"/>
              <a:t>Questions</a:t>
            </a:r>
          </a:p>
        </p:txBody>
      </p:sp>
    </p:spTree>
    <p:extLst>
      <p:ext uri="{BB962C8B-B14F-4D97-AF65-F5344CB8AC3E}">
        <p14:creationId xmlns:p14="http://schemas.microsoft.com/office/powerpoint/2010/main" val="21458025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E487A08-B085-4C47-A4F9-F562C869E97B}"/>
              </a:ext>
            </a:extLst>
          </p:cNvPr>
          <p:cNvSpPr>
            <a:spLocks noGrp="1"/>
          </p:cNvSpPr>
          <p:nvPr>
            <p:ph type="title"/>
          </p:nvPr>
        </p:nvSpPr>
        <p:spPr>
          <a:xfrm>
            <a:off x="1843228" y="1469230"/>
            <a:ext cx="8382000" cy="583278"/>
          </a:xfrm>
        </p:spPr>
        <p:txBody>
          <a:bodyPr anchor="ctr">
            <a:normAutofit/>
          </a:bodyPr>
          <a:lstStyle/>
          <a:p>
            <a:r>
              <a:rPr lang="en-US" dirty="0"/>
              <a:t>MURAL</a:t>
            </a:r>
          </a:p>
        </p:txBody>
      </p:sp>
      <p:pic>
        <p:nvPicPr>
          <p:cNvPr id="7" name="Picture Placeholder 6">
            <a:extLst>
              <a:ext uri="{FF2B5EF4-FFF2-40B4-BE49-F238E27FC236}">
                <a16:creationId xmlns:a16="http://schemas.microsoft.com/office/drawing/2014/main" id="{825428F2-C0C1-4AE7-8BBA-1B2ED08E5EA6}"/>
              </a:ext>
            </a:extLst>
          </p:cNvPr>
          <p:cNvPicPr>
            <a:picLocks noGrp="1" noChangeAspect="1"/>
          </p:cNvPicPr>
          <p:nvPr>
            <p:ph idx="1"/>
          </p:nvPr>
        </p:nvPicPr>
        <p:blipFill rotWithShape="1">
          <a:blip r:embed="rId2"/>
          <a:stretch/>
        </p:blipFill>
        <p:spPr>
          <a:xfrm>
            <a:off x="2193019" y="2105027"/>
            <a:ext cx="7653562" cy="4515602"/>
          </a:xfrm>
          <a:noFill/>
        </p:spPr>
      </p:pic>
      <p:sp>
        <p:nvSpPr>
          <p:cNvPr id="3" name="Slide Number Placeholder 2">
            <a:extLst>
              <a:ext uri="{FF2B5EF4-FFF2-40B4-BE49-F238E27FC236}">
                <a16:creationId xmlns:a16="http://schemas.microsoft.com/office/drawing/2014/main" id="{014088F2-4028-4025-9593-1F2D4DD529AB}"/>
              </a:ext>
            </a:extLst>
          </p:cNvPr>
          <p:cNvSpPr>
            <a:spLocks noGrp="1"/>
          </p:cNvSpPr>
          <p:nvPr>
            <p:ph type="sldNum" sz="quarter" idx="11"/>
          </p:nvPr>
        </p:nvSpPr>
        <p:spPr>
          <a:xfrm>
            <a:off x="10225228" y="6477000"/>
            <a:ext cx="290144" cy="287258"/>
          </a:xfrm>
        </p:spPr>
        <p:txBody>
          <a:bodyPr wrap="none">
            <a:normAutofit/>
          </a:bodyPr>
          <a:lstStyle/>
          <a:p>
            <a:pPr>
              <a:spcAft>
                <a:spcPts val="600"/>
              </a:spcAft>
            </a:pPr>
            <a:fld id="{9A257827-C34C-4251-B995-96C9C233CCC8}" type="slidenum">
              <a:rPr lang="en-US" smtClean="0"/>
              <a:pPr>
                <a:spcAft>
                  <a:spcPts val="600"/>
                </a:spcAft>
              </a:pPr>
              <a:t>5</a:t>
            </a:fld>
            <a:endParaRPr lang="en-US"/>
          </a:p>
        </p:txBody>
      </p:sp>
    </p:spTree>
    <p:extLst>
      <p:ext uri="{BB962C8B-B14F-4D97-AF65-F5344CB8AC3E}">
        <p14:creationId xmlns:p14="http://schemas.microsoft.com/office/powerpoint/2010/main" val="52531167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A47285-7215-4E7C-BECC-65E92828D45C}"/>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Let’s Connect!</a:t>
            </a:r>
          </a:p>
        </p:txBody>
      </p:sp>
      <p:pic>
        <p:nvPicPr>
          <p:cNvPr id="4" name="Picture 3">
            <a:extLst>
              <a:ext uri="{FF2B5EF4-FFF2-40B4-BE49-F238E27FC236}">
                <a16:creationId xmlns:a16="http://schemas.microsoft.com/office/drawing/2014/main" id="{E44F8C7F-9728-8827-E06D-70D39EC9FB4A}"/>
              </a:ext>
            </a:extLst>
          </p:cNvPr>
          <p:cNvPicPr>
            <a:picLocks noChangeAspect="1"/>
          </p:cNvPicPr>
          <p:nvPr/>
        </p:nvPicPr>
        <p:blipFill>
          <a:blip r:embed="rId2"/>
          <a:stretch>
            <a:fillRect/>
          </a:stretch>
        </p:blipFill>
        <p:spPr>
          <a:xfrm>
            <a:off x="1763882" y="1884734"/>
            <a:ext cx="8542345" cy="4494293"/>
          </a:xfrm>
          <a:prstGeom prst="rect">
            <a:avLst/>
          </a:prstGeom>
          <a:ln w="2286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8789753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
          <p:cNvSpPr txBox="1">
            <a:spLocks noGrp="1"/>
          </p:cNvSpPr>
          <p:nvPr>
            <p:ph type="ctrTitle"/>
          </p:nvPr>
        </p:nvSpPr>
        <p:spPr>
          <a:xfrm>
            <a:off x="1309368" y="2683153"/>
            <a:ext cx="9888718" cy="1177777"/>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lt1"/>
              </a:buClr>
              <a:buSzPts val="6000"/>
              <a:buFont typeface="Century Gothic"/>
              <a:buNone/>
            </a:pPr>
            <a:br>
              <a:rPr lang="en-US" dirty="0">
                <a:solidFill>
                  <a:schemeClr val="accent1">
                    <a:lumMod val="40000"/>
                    <a:lumOff val="60000"/>
                  </a:schemeClr>
                </a:solidFill>
              </a:rPr>
            </a:br>
            <a:r>
              <a:rPr lang="en-US" dirty="0"/>
              <a:t>Data Preparation</a:t>
            </a:r>
            <a:endParaRPr dirty="0"/>
          </a:p>
        </p:txBody>
      </p:sp>
      <p:sp>
        <p:nvSpPr>
          <p:cNvPr id="91" name="Google Shape;91;p1"/>
          <p:cNvSpPr txBox="1">
            <a:spLocks noGrp="1"/>
          </p:cNvSpPr>
          <p:nvPr>
            <p:ph type="subTitle" idx="1"/>
          </p:nvPr>
        </p:nvSpPr>
        <p:spPr>
          <a:xfrm>
            <a:off x="1456441" y="4687371"/>
            <a:ext cx="9144000" cy="1655762"/>
          </a:xfrm>
          <a:prstGeom prst="rect">
            <a:avLst/>
          </a:prstGeom>
          <a:noFill/>
          <a:ln>
            <a:noFill/>
          </a:ln>
        </p:spPr>
        <p:txBody>
          <a:bodyPr spcFirstLastPara="1" wrap="square" lIns="91425" tIns="45700" rIns="91425" bIns="45700" anchor="t" anchorCtr="0">
            <a:normAutofit/>
          </a:bodyPr>
          <a:lstStyle/>
          <a:p>
            <a:r>
              <a:rPr lang="en-US" sz="2800" b="1" dirty="0"/>
              <a:t>MORS CSAP</a:t>
            </a:r>
          </a:p>
          <a:p>
            <a:r>
              <a:rPr lang="en-US" sz="2800" b="1"/>
              <a:t>Tuesday, March 11, 2025</a:t>
            </a:r>
            <a:endParaRPr lang="en-US" sz="2800" b="1" dirty="0"/>
          </a:p>
          <a:p>
            <a:r>
              <a:rPr lang="en-US" sz="2800" b="1" dirty="0"/>
              <a:t>Walt DeGrange</a:t>
            </a:r>
          </a:p>
        </p:txBody>
      </p:sp>
    </p:spTree>
    <p:extLst>
      <p:ext uri="{BB962C8B-B14F-4D97-AF65-F5344CB8AC3E}">
        <p14:creationId xmlns:p14="http://schemas.microsoft.com/office/powerpoint/2010/main" val="4234498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2"/>
          <p:cNvSpPr txBox="1">
            <a:spLocks noGrp="1"/>
          </p:cNvSpPr>
          <p:nvPr>
            <p:ph type="title"/>
          </p:nvPr>
        </p:nvSpPr>
        <p:spPr>
          <a:xfrm>
            <a:off x="747574" y="122893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Agenda</a:t>
            </a:r>
            <a:endParaRPr dirty="0"/>
          </a:p>
        </p:txBody>
      </p:sp>
      <p:sp>
        <p:nvSpPr>
          <p:cNvPr id="102" name="Google Shape;102;p2"/>
          <p:cNvSpPr txBox="1">
            <a:spLocks noGrp="1"/>
          </p:cNvSpPr>
          <p:nvPr>
            <p:ph type="body" idx="1"/>
          </p:nvPr>
        </p:nvSpPr>
        <p:spPr>
          <a:xfrm>
            <a:off x="933918" y="2560637"/>
            <a:ext cx="10142913" cy="444378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ct val="100000"/>
              <a:buNone/>
            </a:pPr>
            <a:r>
              <a:rPr lang="en-US" sz="2400" dirty="0"/>
              <a:t>The Data</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457200" lvl="1" indent="0" algn="l" rtl="0">
              <a:lnSpc>
                <a:spcPct val="90000"/>
              </a:lnSpc>
              <a:spcBef>
                <a:spcPts val="500"/>
              </a:spcBef>
              <a:spcAft>
                <a:spcPts val="0"/>
              </a:spcAft>
              <a:buClr>
                <a:srgbClr val="4167B1"/>
              </a:buClr>
              <a:buSzPct val="100000"/>
              <a:buNone/>
            </a:pPr>
            <a:endParaRPr sz="1600" dirty="0"/>
          </a:p>
          <a:p>
            <a:pPr marL="0" lvl="0" indent="0" algn="l" rtl="0">
              <a:lnSpc>
                <a:spcPct val="90000"/>
              </a:lnSpc>
              <a:spcBef>
                <a:spcPts val="1000"/>
              </a:spcBef>
              <a:spcAft>
                <a:spcPts val="0"/>
              </a:spcAft>
              <a:buClr>
                <a:schemeClr val="dk1"/>
              </a:buClr>
              <a:buSzPct val="100000"/>
              <a:buNone/>
            </a:pPr>
            <a:r>
              <a:rPr lang="en-US" sz="2400" dirty="0"/>
              <a:t>Tidy Data</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Guided practice</a:t>
            </a:r>
            <a:endParaRPr sz="1200" dirty="0"/>
          </a:p>
          <a:p>
            <a:pPr marL="457200" lvl="1" indent="0" algn="l" rtl="0">
              <a:lnSpc>
                <a:spcPct val="90000"/>
              </a:lnSpc>
              <a:spcBef>
                <a:spcPts val="500"/>
              </a:spcBef>
              <a:spcAft>
                <a:spcPts val="0"/>
              </a:spcAft>
              <a:buClr>
                <a:srgbClr val="4167B1"/>
              </a:buClr>
              <a:buSzPct val="100000"/>
              <a:buNone/>
            </a:pPr>
            <a:endParaRPr sz="1200" dirty="0"/>
          </a:p>
          <a:p>
            <a:pPr marL="0" lvl="0" indent="0" algn="l" rtl="0">
              <a:lnSpc>
                <a:spcPct val="90000"/>
              </a:lnSpc>
              <a:spcBef>
                <a:spcPts val="1000"/>
              </a:spcBef>
              <a:spcAft>
                <a:spcPts val="0"/>
              </a:spcAft>
              <a:buClr>
                <a:schemeClr val="dk1"/>
              </a:buClr>
              <a:buSzPct val="100000"/>
              <a:buNone/>
            </a:pPr>
            <a:r>
              <a:rPr lang="en-US" sz="2400" dirty="0"/>
              <a:t>Exploring Data with Traditional Excel</a:t>
            </a:r>
            <a:endParaRPr sz="14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Instruction</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Guided practice / check for understanding</a:t>
            </a:r>
            <a:endParaRPr sz="1200" dirty="0"/>
          </a:p>
          <a:p>
            <a:pPr marL="685800" lvl="1" indent="-228600" algn="l" rtl="0">
              <a:lnSpc>
                <a:spcPct val="90000"/>
              </a:lnSpc>
              <a:spcBef>
                <a:spcPts val="500"/>
              </a:spcBef>
              <a:spcAft>
                <a:spcPts val="0"/>
              </a:spcAft>
              <a:buClr>
                <a:srgbClr val="4167B1"/>
              </a:buClr>
              <a:buSzPct val="100000"/>
              <a:buFont typeface="Century Gothic"/>
              <a:buChar char="►"/>
            </a:pPr>
            <a:r>
              <a:rPr lang="en-US" sz="1600" dirty="0"/>
              <a:t>Independent Practice &amp; Assessment</a:t>
            </a:r>
            <a:endParaRPr sz="1200" dirty="0"/>
          </a:p>
          <a:p>
            <a:pPr marL="0" lvl="0" indent="0" algn="l" rtl="0">
              <a:lnSpc>
                <a:spcPct val="90000"/>
              </a:lnSpc>
              <a:spcBef>
                <a:spcPts val="1000"/>
              </a:spcBef>
              <a:spcAft>
                <a:spcPts val="0"/>
              </a:spcAft>
              <a:buClr>
                <a:schemeClr val="dk1"/>
              </a:buClr>
              <a:buSzPct val="100000"/>
              <a:buNone/>
            </a:pPr>
            <a:br>
              <a:rPr lang="en-US" sz="1600" dirty="0"/>
            </a:br>
            <a:endParaRPr sz="1800" b="1" dirty="0"/>
          </a:p>
          <a:p>
            <a:pPr marL="0" lvl="0" indent="0" algn="l" rtl="0">
              <a:lnSpc>
                <a:spcPct val="90000"/>
              </a:lnSpc>
              <a:spcBef>
                <a:spcPts val="1000"/>
              </a:spcBef>
              <a:spcAft>
                <a:spcPts val="0"/>
              </a:spcAft>
              <a:buClr>
                <a:schemeClr val="dk1"/>
              </a:buClr>
              <a:buSzPct val="100000"/>
              <a:buNone/>
            </a:pPr>
            <a:endParaRPr sz="1400" dirty="0"/>
          </a:p>
        </p:txBody>
      </p:sp>
      <p:sp>
        <p:nvSpPr>
          <p:cNvPr id="104" name="Google Shape;104;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pic>
        <p:nvPicPr>
          <p:cNvPr id="109" name="Google Shape;109;p3" descr="A large mountain in the background&#10;&#10;Description automatically generated"/>
          <p:cNvPicPr preferRelativeResize="0"/>
          <p:nvPr/>
        </p:nvPicPr>
        <p:blipFill rotWithShape="1">
          <a:blip r:embed="rId3">
            <a:alphaModFix/>
          </a:blip>
          <a:srcRect l="18830" r="37277"/>
          <a:stretch/>
        </p:blipFill>
        <p:spPr>
          <a:xfrm>
            <a:off x="7287768" y="0"/>
            <a:ext cx="4904232" cy="6335317"/>
          </a:xfrm>
          <a:prstGeom prst="rect">
            <a:avLst/>
          </a:prstGeom>
          <a:noFill/>
          <a:ln>
            <a:noFill/>
          </a:ln>
        </p:spPr>
      </p:pic>
      <p:sp>
        <p:nvSpPr>
          <p:cNvPr id="110" name="Google Shape;110;p3"/>
          <p:cNvSpPr txBox="1">
            <a:spLocks noGrp="1"/>
          </p:cNvSpPr>
          <p:nvPr>
            <p:ph type="title"/>
          </p:nvPr>
        </p:nvSpPr>
        <p:spPr>
          <a:xfrm>
            <a:off x="1062643" y="1576309"/>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entury Gothic"/>
              <a:buNone/>
            </a:pPr>
            <a:r>
              <a:rPr lang="en-US" b="1" dirty="0"/>
              <a:t>Case Study </a:t>
            </a:r>
            <a:br>
              <a:rPr lang="en-US" b="1" dirty="0"/>
            </a:br>
            <a:r>
              <a:rPr lang="en-US" b="1" dirty="0">
                <a:solidFill>
                  <a:srgbClr val="4167B1"/>
                </a:solidFill>
              </a:rPr>
              <a:t>National Parks</a:t>
            </a:r>
            <a:endParaRPr b="1" dirty="0">
              <a:solidFill>
                <a:srgbClr val="4167B1"/>
              </a:solidFill>
            </a:endParaRPr>
          </a:p>
        </p:txBody>
      </p:sp>
      <p:sp>
        <p:nvSpPr>
          <p:cNvPr id="111" name="Google Shape;111;p3"/>
          <p:cNvSpPr txBox="1">
            <a:spLocks noGrp="1"/>
          </p:cNvSpPr>
          <p:nvPr>
            <p:ph type="body" idx="1"/>
          </p:nvPr>
        </p:nvSpPr>
        <p:spPr>
          <a:xfrm>
            <a:off x="954579" y="2922905"/>
            <a:ext cx="10515600" cy="4351338"/>
          </a:xfrm>
          <a:prstGeom prst="rect">
            <a:avLst/>
          </a:prstGeom>
          <a:noFill/>
          <a:ln>
            <a:noFill/>
          </a:ln>
        </p:spPr>
        <p:txBody>
          <a:bodyPr spcFirstLastPara="1" wrap="square" lIns="91425" tIns="45700" rIns="91425" bIns="45700" anchor="t" anchorCtr="0">
            <a:normAutofit/>
          </a:bodyPr>
          <a:lstStyle/>
          <a:p>
            <a:pPr marL="228600" lvl="0" indent="-228600" algn="l" rtl="0">
              <a:lnSpc>
                <a:spcPct val="90000"/>
              </a:lnSpc>
              <a:spcBef>
                <a:spcPts val="0"/>
              </a:spcBef>
              <a:spcAft>
                <a:spcPts val="0"/>
              </a:spcAft>
              <a:buClr>
                <a:srgbClr val="4167B1"/>
              </a:buClr>
              <a:buSzPts val="2800"/>
              <a:buFont typeface="Century Gothic"/>
              <a:buChar char="►"/>
            </a:pPr>
            <a:r>
              <a:rPr lang="en-US"/>
              <a:t>National park visitors by year</a:t>
            </a:r>
            <a:endParaRPr/>
          </a:p>
          <a:p>
            <a:pPr marL="228600" lvl="0" indent="-228600" algn="l" rtl="0">
              <a:lnSpc>
                <a:spcPct val="90000"/>
              </a:lnSpc>
              <a:spcBef>
                <a:spcPts val="1000"/>
              </a:spcBef>
              <a:spcAft>
                <a:spcPts val="0"/>
              </a:spcAft>
              <a:buClr>
                <a:srgbClr val="4167B1"/>
              </a:buClr>
              <a:buSzPts val="2800"/>
              <a:buFont typeface="Century Gothic"/>
              <a:buChar char="►"/>
            </a:pPr>
            <a:r>
              <a:rPr lang="en-US"/>
              <a:t>Data fields:</a:t>
            </a:r>
            <a:endParaRPr/>
          </a:p>
          <a:p>
            <a:pPr marL="685800" lvl="1" indent="-228600" algn="l" rtl="0">
              <a:lnSpc>
                <a:spcPct val="90000"/>
              </a:lnSpc>
              <a:spcBef>
                <a:spcPts val="500"/>
              </a:spcBef>
              <a:spcAft>
                <a:spcPts val="0"/>
              </a:spcAft>
              <a:buClr>
                <a:srgbClr val="4167B1"/>
              </a:buClr>
              <a:buSzPts val="2400"/>
              <a:buFont typeface="Century Gothic"/>
              <a:buChar char="►"/>
            </a:pPr>
            <a:r>
              <a:rPr lang="en-US"/>
              <a:t>Year</a:t>
            </a:r>
            <a:endParaRPr/>
          </a:p>
          <a:p>
            <a:pPr marL="685800" lvl="1" indent="-228600" algn="l" rtl="0">
              <a:lnSpc>
                <a:spcPct val="90000"/>
              </a:lnSpc>
              <a:spcBef>
                <a:spcPts val="500"/>
              </a:spcBef>
              <a:spcAft>
                <a:spcPts val="0"/>
              </a:spcAft>
              <a:buClr>
                <a:srgbClr val="4167B1"/>
              </a:buClr>
              <a:buSzPts val="2400"/>
              <a:buFont typeface="Century Gothic"/>
              <a:buChar char="►"/>
            </a:pPr>
            <a:r>
              <a:rPr lang="en-US"/>
              <a:t>National park name</a:t>
            </a:r>
            <a:endParaRPr/>
          </a:p>
          <a:p>
            <a:pPr marL="685800" lvl="1" indent="-228600" algn="l" rtl="0">
              <a:lnSpc>
                <a:spcPct val="90000"/>
              </a:lnSpc>
              <a:spcBef>
                <a:spcPts val="500"/>
              </a:spcBef>
              <a:spcAft>
                <a:spcPts val="0"/>
              </a:spcAft>
              <a:buClr>
                <a:srgbClr val="4167B1"/>
              </a:buClr>
              <a:buSzPts val="2400"/>
              <a:buFont typeface="Century Gothic"/>
              <a:buChar char="►"/>
            </a:pPr>
            <a:r>
              <a:rPr lang="en-US"/>
              <a:t>Region</a:t>
            </a:r>
            <a:endParaRPr/>
          </a:p>
          <a:p>
            <a:pPr marL="685800" lvl="1" indent="-228600" algn="l" rtl="0">
              <a:lnSpc>
                <a:spcPct val="90000"/>
              </a:lnSpc>
              <a:spcBef>
                <a:spcPts val="500"/>
              </a:spcBef>
              <a:spcAft>
                <a:spcPts val="0"/>
              </a:spcAft>
              <a:buClr>
                <a:srgbClr val="4167B1"/>
              </a:buClr>
              <a:buSzPts val="2400"/>
              <a:buFont typeface="Century Gothic"/>
              <a:buChar char="►"/>
            </a:pPr>
            <a:r>
              <a:rPr lang="en-US"/>
              <a:t>State</a:t>
            </a:r>
            <a:endParaRPr/>
          </a:p>
          <a:p>
            <a:pPr marL="685800" lvl="1" indent="-228600" algn="l" rtl="0">
              <a:lnSpc>
                <a:spcPct val="90000"/>
              </a:lnSpc>
              <a:spcBef>
                <a:spcPts val="500"/>
              </a:spcBef>
              <a:spcAft>
                <a:spcPts val="0"/>
              </a:spcAft>
              <a:buClr>
                <a:srgbClr val="4167B1"/>
              </a:buClr>
              <a:buSzPts val="2400"/>
              <a:buFont typeface="Century Gothic"/>
              <a:buChar char="►"/>
            </a:pPr>
            <a:r>
              <a:rPr lang="en-US"/>
              <a:t>Visitors </a:t>
            </a:r>
            <a:endParaRPr/>
          </a:p>
          <a:p>
            <a:pPr marL="685800" lvl="1" indent="-228600" algn="l" rtl="0">
              <a:lnSpc>
                <a:spcPct val="90000"/>
              </a:lnSpc>
              <a:spcBef>
                <a:spcPts val="500"/>
              </a:spcBef>
              <a:spcAft>
                <a:spcPts val="0"/>
              </a:spcAft>
              <a:buClr>
                <a:srgbClr val="4167B1"/>
              </a:buClr>
              <a:buSzPts val="2400"/>
              <a:buFont typeface="Century Gothic"/>
              <a:buChar char="►"/>
            </a:pPr>
            <a:r>
              <a:rPr lang="en-US"/>
              <a:t>Visit Type</a:t>
            </a:r>
            <a:endParaRPr/>
          </a:p>
          <a:p>
            <a:pPr marL="457200" lvl="1" indent="0" algn="l" rtl="0">
              <a:lnSpc>
                <a:spcPct val="90000"/>
              </a:lnSpc>
              <a:spcBef>
                <a:spcPts val="500"/>
              </a:spcBef>
              <a:spcAft>
                <a:spcPts val="0"/>
              </a:spcAft>
              <a:buClr>
                <a:srgbClr val="4167B1"/>
              </a:buClr>
              <a:buSzPts val="2400"/>
              <a:buNone/>
            </a:pPr>
            <a:endParaRPr/>
          </a:p>
        </p:txBody>
      </p:sp>
      <p:sp>
        <p:nvSpPr>
          <p:cNvPr id="113" name="Google Shape;113;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PPRESENTATIONGUID" val="af9bf677-4d70-425c-8bee-3cf0b0218038"/>
  <p:tag name="TPVERSION" val="8"/>
  <p:tag name="TPFULLVERSION" val="8.9.4.26"/>
  <p:tag name="PPTVERSION" val="16"/>
  <p:tag name="TPOS" val="2"/>
  <p:tag name="TPLASTSAVEVERSION" val="6.4 PC"/>
</p:tagLst>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0E955F7-A0B8-4196-99EC-17E2E50220DC}">
  <we:reference id="wa104381063" version="1.0.0.1" store="en-001" storeType="OMEX"/>
  <we:alternateReferences>
    <we:reference id="WA104381063" version="1.0.0.1"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8174</TotalTime>
  <Words>704</Words>
  <Application>Microsoft Office PowerPoint</Application>
  <PresentationFormat>Widescreen</PresentationFormat>
  <Paragraphs>136</Paragraphs>
  <Slides>24</Slides>
  <Notes>21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ＭＳ Ｐゴシック</vt:lpstr>
      <vt:lpstr>Arial</vt:lpstr>
      <vt:lpstr>Calibri</vt:lpstr>
      <vt:lpstr>Calibri Light</vt:lpstr>
      <vt:lpstr>Century Gothic</vt:lpstr>
      <vt:lpstr>1_Office Theme</vt:lpstr>
      <vt:lpstr>Welcome!</vt:lpstr>
      <vt:lpstr>Disclaimer</vt:lpstr>
      <vt:lpstr>PowerPoint Presentation</vt:lpstr>
      <vt:lpstr>Administration</vt:lpstr>
      <vt:lpstr>MURAL</vt:lpstr>
      <vt:lpstr>Let’s Connect!</vt:lpstr>
      <vt:lpstr> Data Preparation</vt:lpstr>
      <vt:lpstr>Agenda</vt:lpstr>
      <vt:lpstr>Case Study  National Parks</vt:lpstr>
      <vt:lpstr>PowerPoint Presentation</vt:lpstr>
      <vt:lpstr>Common data issues</vt:lpstr>
      <vt:lpstr>Tidy data</vt:lpstr>
      <vt:lpstr>This data is tidy</vt:lpstr>
      <vt:lpstr>Tidy or untidy?</vt:lpstr>
      <vt:lpstr>Tidy or untidy?</vt:lpstr>
      <vt:lpstr>Wide to long</vt:lpstr>
      <vt:lpstr>Check how your data is stored</vt:lpstr>
      <vt:lpstr>PowerPoint Presentation</vt:lpstr>
      <vt:lpstr>PowerPoint Presentation</vt:lpstr>
      <vt:lpstr>Conditional formatting </vt:lpstr>
      <vt:lpstr>PowerPoint Presentation</vt:lpstr>
      <vt:lpstr>PowerPoint Presentation</vt:lpstr>
      <vt:lpstr>Functions to summarize data with Format as Table</vt:lpstr>
      <vt:lpstr>Learn More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Todd Hamill</dc:creator>
  <cp:lastModifiedBy>Walt DeGrange</cp:lastModifiedBy>
  <cp:revision>27</cp:revision>
  <dcterms:created xsi:type="dcterms:W3CDTF">2020-08-18T23:21:46Z</dcterms:created>
  <dcterms:modified xsi:type="dcterms:W3CDTF">2025-03-11T12:38:01Z</dcterms:modified>
</cp:coreProperties>
</file>